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9" r:id="rId1"/>
    <p:sldMasterId id="2147483965" r:id="rId2"/>
  </p:sldMasterIdLst>
  <p:notesMasterIdLst>
    <p:notesMasterId r:id="rId32"/>
  </p:notesMasterIdLst>
  <p:sldIdLst>
    <p:sldId id="256" r:id="rId3"/>
    <p:sldId id="284" r:id="rId4"/>
    <p:sldId id="263" r:id="rId5"/>
    <p:sldId id="270" r:id="rId6"/>
    <p:sldId id="258" r:id="rId7"/>
    <p:sldId id="259" r:id="rId8"/>
    <p:sldId id="271" r:id="rId9"/>
    <p:sldId id="261" r:id="rId10"/>
    <p:sldId id="265" r:id="rId11"/>
    <p:sldId id="291" r:id="rId12"/>
    <p:sldId id="264" r:id="rId13"/>
    <p:sldId id="277" r:id="rId14"/>
    <p:sldId id="279" r:id="rId15"/>
    <p:sldId id="288" r:id="rId16"/>
    <p:sldId id="262" r:id="rId17"/>
    <p:sldId id="267" r:id="rId18"/>
    <p:sldId id="274" r:id="rId19"/>
    <p:sldId id="293" r:id="rId20"/>
    <p:sldId id="289" r:id="rId21"/>
    <p:sldId id="266" r:id="rId22"/>
    <p:sldId id="268" r:id="rId23"/>
    <p:sldId id="272" r:id="rId24"/>
    <p:sldId id="275" r:id="rId25"/>
    <p:sldId id="282" r:id="rId26"/>
    <p:sldId id="269" r:id="rId27"/>
    <p:sldId id="290" r:id="rId28"/>
    <p:sldId id="280" r:id="rId29"/>
    <p:sldId id="294"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94569" autoAdjust="0"/>
  </p:normalViewPr>
  <p:slideViewPr>
    <p:cSldViewPr snapToGrid="0">
      <p:cViewPr varScale="1">
        <p:scale>
          <a:sx n="78" d="100"/>
          <a:sy n="78" d="100"/>
        </p:scale>
        <p:origin x="768" y="62"/>
      </p:cViewPr>
      <p:guideLst/>
    </p:cSldViewPr>
  </p:slideViewPr>
  <p:notesTextViewPr>
    <p:cViewPr>
      <p:scale>
        <a:sx n="3" d="2"/>
        <a:sy n="3" d="2"/>
      </p:scale>
      <p:origin x="0" y="0"/>
    </p:cViewPr>
  </p:notesTextViewPr>
  <p:sorterViewPr>
    <p:cViewPr varScale="1">
      <p:scale>
        <a:sx n="1" d="1"/>
        <a:sy n="1" d="1"/>
      </p:scale>
      <p:origin x="0" y="-6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596E07-F1AF-48B3-8B05-7378FC921CD5}"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EE965FB8-1166-4AD6-A89F-EE4C2A3237F0}">
      <dgm:prSet/>
      <dgm:spPr/>
      <dgm:t>
        <a:bodyPr/>
        <a:lstStyle/>
        <a:p>
          <a:r>
            <a:rPr lang="en-US" b="0" i="0" baseline="0" dirty="0"/>
            <a:t>Recent surveys have suggested that 64% of construction workers want better support for their physical health, mental health and overall wellbeing, with calls coming from within for the industry to have a better awareness of mental health. </a:t>
          </a:r>
          <a:endParaRPr lang="en-US" dirty="0"/>
        </a:p>
      </dgm:t>
    </dgm:pt>
    <dgm:pt modelId="{25CADC3D-19A6-45E9-B616-FB29700428B0}" type="parTrans" cxnId="{6D297573-E1C3-4B16-8B72-B3053C8181E1}">
      <dgm:prSet/>
      <dgm:spPr/>
      <dgm:t>
        <a:bodyPr/>
        <a:lstStyle/>
        <a:p>
          <a:endParaRPr lang="en-US"/>
        </a:p>
      </dgm:t>
    </dgm:pt>
    <dgm:pt modelId="{E39311B9-9BE8-48AF-A7A5-C97A82B7A154}" type="sibTrans" cxnId="{6D297573-E1C3-4B16-8B72-B3053C8181E1}">
      <dgm:prSet/>
      <dgm:spPr/>
      <dgm:t>
        <a:bodyPr/>
        <a:lstStyle/>
        <a:p>
          <a:endParaRPr lang="en-US"/>
        </a:p>
      </dgm:t>
    </dgm:pt>
    <dgm:pt modelId="{7B49D518-B5D1-47C5-ABD8-54B93B408393}">
      <dgm:prSet/>
      <dgm:spPr/>
      <dgm:t>
        <a:bodyPr/>
        <a:lstStyle/>
        <a:p>
          <a:r>
            <a:rPr lang="en-US" b="0" i="0" baseline="0" dirty="0"/>
            <a:t>The construction industry is male dominated, and the perception that the men who work within it are ‘tough’. </a:t>
          </a:r>
          <a:endParaRPr lang="en-US" dirty="0"/>
        </a:p>
      </dgm:t>
    </dgm:pt>
    <dgm:pt modelId="{8E2DF865-F4DF-467B-AF9A-45E974D7CC62}" type="parTrans" cxnId="{EE7E78CF-7457-41F1-B1A4-834C26A4E9AE}">
      <dgm:prSet/>
      <dgm:spPr/>
      <dgm:t>
        <a:bodyPr/>
        <a:lstStyle/>
        <a:p>
          <a:endParaRPr lang="en-US"/>
        </a:p>
      </dgm:t>
    </dgm:pt>
    <dgm:pt modelId="{A4B2E07C-582D-4C22-A31A-D4E908A4ADBF}" type="sibTrans" cxnId="{EE7E78CF-7457-41F1-B1A4-834C26A4E9AE}">
      <dgm:prSet/>
      <dgm:spPr/>
      <dgm:t>
        <a:bodyPr/>
        <a:lstStyle/>
        <a:p>
          <a:endParaRPr lang="en-US"/>
        </a:p>
      </dgm:t>
    </dgm:pt>
    <dgm:pt modelId="{A6D79B13-239C-4931-8E18-97336D6CFE1B}" type="pres">
      <dgm:prSet presAssocID="{C0596E07-F1AF-48B3-8B05-7378FC921CD5}" presName="hierChild1" presStyleCnt="0">
        <dgm:presLayoutVars>
          <dgm:chPref val="1"/>
          <dgm:dir/>
          <dgm:animOne val="branch"/>
          <dgm:animLvl val="lvl"/>
          <dgm:resizeHandles/>
        </dgm:presLayoutVars>
      </dgm:prSet>
      <dgm:spPr/>
    </dgm:pt>
    <dgm:pt modelId="{33D331A5-891F-4276-85D0-7EE8FEC974B3}" type="pres">
      <dgm:prSet presAssocID="{EE965FB8-1166-4AD6-A89F-EE4C2A3237F0}" presName="hierRoot1" presStyleCnt="0"/>
      <dgm:spPr/>
    </dgm:pt>
    <dgm:pt modelId="{7B498D30-0972-40A3-AE57-8178B85848FB}" type="pres">
      <dgm:prSet presAssocID="{EE965FB8-1166-4AD6-A89F-EE4C2A3237F0}" presName="composite" presStyleCnt="0"/>
      <dgm:spPr/>
    </dgm:pt>
    <dgm:pt modelId="{81A570C6-741E-4150-B89F-0B170A916F15}" type="pres">
      <dgm:prSet presAssocID="{EE965FB8-1166-4AD6-A89F-EE4C2A3237F0}" presName="background" presStyleLbl="node0" presStyleIdx="0" presStyleCnt="2"/>
      <dgm:spPr/>
    </dgm:pt>
    <dgm:pt modelId="{21E9C4C4-84A5-44B9-8C08-E0D9D64A8564}" type="pres">
      <dgm:prSet presAssocID="{EE965FB8-1166-4AD6-A89F-EE4C2A3237F0}" presName="text" presStyleLbl="fgAcc0" presStyleIdx="0" presStyleCnt="2" custLinFactX="17587" custLinFactNeighborX="100000" custLinFactNeighborY="-20676">
        <dgm:presLayoutVars>
          <dgm:chPref val="3"/>
        </dgm:presLayoutVars>
      </dgm:prSet>
      <dgm:spPr/>
    </dgm:pt>
    <dgm:pt modelId="{3B3A65A9-8B8E-4B19-A6D5-32BF7B61EECB}" type="pres">
      <dgm:prSet presAssocID="{EE965FB8-1166-4AD6-A89F-EE4C2A3237F0}" presName="hierChild2" presStyleCnt="0"/>
      <dgm:spPr/>
    </dgm:pt>
    <dgm:pt modelId="{CA574AF9-C029-4ACA-A943-C9DFBAB7FC9F}" type="pres">
      <dgm:prSet presAssocID="{7B49D518-B5D1-47C5-ABD8-54B93B408393}" presName="hierRoot1" presStyleCnt="0"/>
      <dgm:spPr/>
    </dgm:pt>
    <dgm:pt modelId="{5EB69C6A-CD51-4D5A-9F75-869F53A644C8}" type="pres">
      <dgm:prSet presAssocID="{7B49D518-B5D1-47C5-ABD8-54B93B408393}" presName="composite" presStyleCnt="0"/>
      <dgm:spPr/>
    </dgm:pt>
    <dgm:pt modelId="{36E0F82A-7142-41BA-8D0E-F60F596BBB68}" type="pres">
      <dgm:prSet presAssocID="{7B49D518-B5D1-47C5-ABD8-54B93B408393}" presName="background" presStyleLbl="node0" presStyleIdx="1" presStyleCnt="2"/>
      <dgm:spPr/>
    </dgm:pt>
    <dgm:pt modelId="{A7D2C238-6018-4BF4-8F1D-662DC757FAC5}" type="pres">
      <dgm:prSet presAssocID="{7B49D518-B5D1-47C5-ABD8-54B93B408393}" presName="text" presStyleLbl="fgAcc0" presStyleIdx="1" presStyleCnt="2" custLinFactX="-21497" custLinFactNeighborX="-100000" custLinFactNeighborY="-16987">
        <dgm:presLayoutVars>
          <dgm:chPref val="3"/>
        </dgm:presLayoutVars>
      </dgm:prSet>
      <dgm:spPr/>
    </dgm:pt>
    <dgm:pt modelId="{25AFEBB8-1455-493A-83A6-09EA8E8B3AD4}" type="pres">
      <dgm:prSet presAssocID="{7B49D518-B5D1-47C5-ABD8-54B93B408393}" presName="hierChild2" presStyleCnt="0"/>
      <dgm:spPr/>
    </dgm:pt>
  </dgm:ptLst>
  <dgm:cxnLst>
    <dgm:cxn modelId="{6C1C1B00-EB31-49DF-AA5F-A76EAB4970B6}" type="presOf" srcId="{C0596E07-F1AF-48B3-8B05-7378FC921CD5}" destId="{A6D79B13-239C-4931-8E18-97336D6CFE1B}" srcOrd="0" destOrd="0" presId="urn:microsoft.com/office/officeart/2005/8/layout/hierarchy1"/>
    <dgm:cxn modelId="{6D297573-E1C3-4B16-8B72-B3053C8181E1}" srcId="{C0596E07-F1AF-48B3-8B05-7378FC921CD5}" destId="{EE965FB8-1166-4AD6-A89F-EE4C2A3237F0}" srcOrd="0" destOrd="0" parTransId="{25CADC3D-19A6-45E9-B616-FB29700428B0}" sibTransId="{E39311B9-9BE8-48AF-A7A5-C97A82B7A154}"/>
    <dgm:cxn modelId="{A97BFBB4-E5C8-4D0C-9A0D-F2812B3C5647}" type="presOf" srcId="{EE965FB8-1166-4AD6-A89F-EE4C2A3237F0}" destId="{21E9C4C4-84A5-44B9-8C08-E0D9D64A8564}" srcOrd="0" destOrd="0" presId="urn:microsoft.com/office/officeart/2005/8/layout/hierarchy1"/>
    <dgm:cxn modelId="{EE7E78CF-7457-41F1-B1A4-834C26A4E9AE}" srcId="{C0596E07-F1AF-48B3-8B05-7378FC921CD5}" destId="{7B49D518-B5D1-47C5-ABD8-54B93B408393}" srcOrd="1" destOrd="0" parTransId="{8E2DF865-F4DF-467B-AF9A-45E974D7CC62}" sibTransId="{A4B2E07C-582D-4C22-A31A-D4E908A4ADBF}"/>
    <dgm:cxn modelId="{0D9A35F8-7745-49A7-8963-F2CEA3283328}" type="presOf" srcId="{7B49D518-B5D1-47C5-ABD8-54B93B408393}" destId="{A7D2C238-6018-4BF4-8F1D-662DC757FAC5}" srcOrd="0" destOrd="0" presId="urn:microsoft.com/office/officeart/2005/8/layout/hierarchy1"/>
    <dgm:cxn modelId="{60E4B02E-AC76-4718-9EC1-58A981899AEA}" type="presParOf" srcId="{A6D79B13-239C-4931-8E18-97336D6CFE1B}" destId="{33D331A5-891F-4276-85D0-7EE8FEC974B3}" srcOrd="0" destOrd="0" presId="urn:microsoft.com/office/officeart/2005/8/layout/hierarchy1"/>
    <dgm:cxn modelId="{2891CDA1-A7C0-4E80-AD6C-2EB87C8EA429}" type="presParOf" srcId="{33D331A5-891F-4276-85D0-7EE8FEC974B3}" destId="{7B498D30-0972-40A3-AE57-8178B85848FB}" srcOrd="0" destOrd="0" presId="urn:microsoft.com/office/officeart/2005/8/layout/hierarchy1"/>
    <dgm:cxn modelId="{BBBDF737-F9A1-480C-B45A-629E6CB49EC7}" type="presParOf" srcId="{7B498D30-0972-40A3-AE57-8178B85848FB}" destId="{81A570C6-741E-4150-B89F-0B170A916F15}" srcOrd="0" destOrd="0" presId="urn:microsoft.com/office/officeart/2005/8/layout/hierarchy1"/>
    <dgm:cxn modelId="{FFA07307-0B4E-4D83-8568-43929A041A80}" type="presParOf" srcId="{7B498D30-0972-40A3-AE57-8178B85848FB}" destId="{21E9C4C4-84A5-44B9-8C08-E0D9D64A8564}" srcOrd="1" destOrd="0" presId="urn:microsoft.com/office/officeart/2005/8/layout/hierarchy1"/>
    <dgm:cxn modelId="{7CC5EC5C-999F-4C9A-B840-E11E404E4E76}" type="presParOf" srcId="{33D331A5-891F-4276-85D0-7EE8FEC974B3}" destId="{3B3A65A9-8B8E-4B19-A6D5-32BF7B61EECB}" srcOrd="1" destOrd="0" presId="urn:microsoft.com/office/officeart/2005/8/layout/hierarchy1"/>
    <dgm:cxn modelId="{C9005CFF-94CC-418A-ABB5-58B2FBFCA6A9}" type="presParOf" srcId="{A6D79B13-239C-4931-8E18-97336D6CFE1B}" destId="{CA574AF9-C029-4ACA-A943-C9DFBAB7FC9F}" srcOrd="1" destOrd="0" presId="urn:microsoft.com/office/officeart/2005/8/layout/hierarchy1"/>
    <dgm:cxn modelId="{098EC1BB-DEEE-462B-8F45-77CA5B49B7F1}" type="presParOf" srcId="{CA574AF9-C029-4ACA-A943-C9DFBAB7FC9F}" destId="{5EB69C6A-CD51-4D5A-9F75-869F53A644C8}" srcOrd="0" destOrd="0" presId="urn:microsoft.com/office/officeart/2005/8/layout/hierarchy1"/>
    <dgm:cxn modelId="{A66E1F45-18D8-458D-A061-73D938ECD0F4}" type="presParOf" srcId="{5EB69C6A-CD51-4D5A-9F75-869F53A644C8}" destId="{36E0F82A-7142-41BA-8D0E-F60F596BBB68}" srcOrd="0" destOrd="0" presId="urn:microsoft.com/office/officeart/2005/8/layout/hierarchy1"/>
    <dgm:cxn modelId="{54831557-12C3-4DE4-9F85-7B6A332A9AD9}" type="presParOf" srcId="{5EB69C6A-CD51-4D5A-9F75-869F53A644C8}" destId="{A7D2C238-6018-4BF4-8F1D-662DC757FAC5}" srcOrd="1" destOrd="0" presId="urn:microsoft.com/office/officeart/2005/8/layout/hierarchy1"/>
    <dgm:cxn modelId="{EE3D78EC-B6C5-48C7-BAFA-CD2ED2BD6CE0}" type="presParOf" srcId="{CA574AF9-C029-4ACA-A943-C9DFBAB7FC9F}" destId="{25AFEBB8-1455-493A-83A6-09EA8E8B3AD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570C6-741E-4150-B89F-0B170A916F15}">
      <dsp:nvSpPr>
        <dsp:cNvPr id="0" name=""/>
        <dsp:cNvSpPr/>
      </dsp:nvSpPr>
      <dsp:spPr>
        <a:xfrm>
          <a:off x="5229096" y="-457350"/>
          <a:ext cx="4332795" cy="2751325"/>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E9C4C4-84A5-44B9-8C08-E0D9D64A8564}">
      <dsp:nvSpPr>
        <dsp:cNvPr id="0" name=""/>
        <dsp:cNvSpPr/>
      </dsp:nvSpPr>
      <dsp:spPr>
        <a:xfrm>
          <a:off x="5710517" y="0"/>
          <a:ext cx="4332795" cy="2751325"/>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baseline="0" dirty="0"/>
            <a:t>Recent surveys have suggested that 64% of construction workers want better support for their physical health, mental health and overall wellbeing, with calls coming from within for the industry to have a better awareness of mental health. </a:t>
          </a:r>
          <a:endParaRPr lang="en-US" sz="2100" kern="1200" dirty="0"/>
        </a:p>
      </dsp:txBody>
      <dsp:txXfrm>
        <a:off x="5791101" y="80584"/>
        <a:ext cx="4171627" cy="2590157"/>
      </dsp:txXfrm>
    </dsp:sp>
    <dsp:sp modelId="{36E0F82A-7142-41BA-8D0E-F60F596BBB68}">
      <dsp:nvSpPr>
        <dsp:cNvPr id="0" name=""/>
        <dsp:cNvSpPr/>
      </dsp:nvSpPr>
      <dsp:spPr>
        <a:xfrm>
          <a:off x="165713" y="-457350"/>
          <a:ext cx="4332795" cy="2751325"/>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2C238-6018-4BF4-8F1D-662DC757FAC5}">
      <dsp:nvSpPr>
        <dsp:cNvPr id="0" name=""/>
        <dsp:cNvSpPr/>
      </dsp:nvSpPr>
      <dsp:spPr>
        <a:xfrm>
          <a:off x="647135" y="0"/>
          <a:ext cx="4332795" cy="2751325"/>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baseline="0" dirty="0"/>
            <a:t>The construction industry is male dominated, and the perception that the men who work within it are ‘tough’. </a:t>
          </a:r>
          <a:endParaRPr lang="en-US" sz="2100" kern="1200" dirty="0"/>
        </a:p>
      </dsp:txBody>
      <dsp:txXfrm>
        <a:off x="727719" y="80584"/>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5CE88-2D2A-4ACC-88EE-6DA7FEE706B5}"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98DF2-3E8A-4D6E-98D7-0C69250F13F4}" type="slidenum">
              <a:rPr lang="en-US" smtClean="0"/>
              <a:t>‹#›</a:t>
            </a:fld>
            <a:endParaRPr lang="en-US"/>
          </a:p>
        </p:txBody>
      </p:sp>
    </p:spTree>
    <p:extLst>
      <p:ext uri="{BB962C8B-B14F-4D97-AF65-F5344CB8AC3E}">
        <p14:creationId xmlns:p14="http://schemas.microsoft.com/office/powerpoint/2010/main" val="3950894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onstructionsuicideprevention.com/resource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constructionsuicideprevention.com/how-to-participat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 is intended to identify the depth of the issue within the construction industry.  </a:t>
            </a:r>
          </a:p>
        </p:txBody>
      </p:sp>
      <p:sp>
        <p:nvSpPr>
          <p:cNvPr id="4" name="Slide Number Placeholder 3"/>
          <p:cNvSpPr>
            <a:spLocks noGrp="1"/>
          </p:cNvSpPr>
          <p:nvPr>
            <p:ph type="sldNum" sz="quarter" idx="5"/>
          </p:nvPr>
        </p:nvSpPr>
        <p:spPr/>
        <p:txBody>
          <a:bodyPr/>
          <a:lstStyle/>
          <a:p>
            <a:fld id="{88598DF2-3E8A-4D6E-98D7-0C69250F13F4}" type="slidenum">
              <a:rPr lang="en-US" smtClean="0"/>
              <a:t>2</a:t>
            </a:fld>
            <a:endParaRPr lang="en-US"/>
          </a:p>
        </p:txBody>
      </p:sp>
    </p:spTree>
    <p:extLst>
      <p:ext uri="{BB962C8B-B14F-4D97-AF65-F5344CB8AC3E}">
        <p14:creationId xmlns:p14="http://schemas.microsoft.com/office/powerpoint/2010/main" val="3771020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Suicide Prevention</a:t>
            </a:r>
          </a:p>
          <a:p>
            <a:endParaRPr lang="en-US" dirty="0"/>
          </a:p>
          <a:p>
            <a:r>
              <a:rPr lang="en-US" dirty="0"/>
              <a:t>https://www.cdc.gov/suicide/factors/index.html#factors-protect</a:t>
            </a:r>
          </a:p>
        </p:txBody>
      </p:sp>
      <p:sp>
        <p:nvSpPr>
          <p:cNvPr id="4" name="Slide Number Placeholder 3"/>
          <p:cNvSpPr>
            <a:spLocks noGrp="1"/>
          </p:cNvSpPr>
          <p:nvPr>
            <p:ph type="sldNum" sz="quarter" idx="5"/>
          </p:nvPr>
        </p:nvSpPr>
        <p:spPr/>
        <p:txBody>
          <a:bodyPr/>
          <a:lstStyle/>
          <a:p>
            <a:fld id="{88598DF2-3E8A-4D6E-98D7-0C69250F13F4}" type="slidenum">
              <a:rPr lang="en-US" smtClean="0"/>
              <a:t>13</a:t>
            </a:fld>
            <a:endParaRPr lang="en-US"/>
          </a:p>
        </p:txBody>
      </p:sp>
    </p:spTree>
    <p:extLst>
      <p:ext uri="{BB962C8B-B14F-4D97-AF65-F5344CB8AC3E}">
        <p14:creationId xmlns:p14="http://schemas.microsoft.com/office/powerpoint/2010/main" val="2485930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3 is intended to facilitate discuss related to identifying systems in coworkers</a:t>
            </a:r>
          </a:p>
        </p:txBody>
      </p:sp>
      <p:sp>
        <p:nvSpPr>
          <p:cNvPr id="4" name="Slide Number Placeholder 3"/>
          <p:cNvSpPr>
            <a:spLocks noGrp="1"/>
          </p:cNvSpPr>
          <p:nvPr>
            <p:ph type="sldNum" sz="quarter" idx="5"/>
          </p:nvPr>
        </p:nvSpPr>
        <p:spPr/>
        <p:txBody>
          <a:bodyPr/>
          <a:lstStyle/>
          <a:p>
            <a:fld id="{88598DF2-3E8A-4D6E-98D7-0C69250F13F4}" type="slidenum">
              <a:rPr lang="en-US" smtClean="0"/>
              <a:t>14</a:t>
            </a:fld>
            <a:endParaRPr lang="en-US"/>
          </a:p>
        </p:txBody>
      </p:sp>
    </p:spTree>
    <p:extLst>
      <p:ext uri="{BB962C8B-B14F-4D97-AF65-F5344CB8AC3E}">
        <p14:creationId xmlns:p14="http://schemas.microsoft.com/office/powerpoint/2010/main" val="186061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provided by US Department of Labor, OSHA Suicide prevention web-site</a:t>
            </a:r>
          </a:p>
        </p:txBody>
      </p:sp>
      <p:sp>
        <p:nvSpPr>
          <p:cNvPr id="4" name="Slide Number Placeholder 3"/>
          <p:cNvSpPr>
            <a:spLocks noGrp="1"/>
          </p:cNvSpPr>
          <p:nvPr>
            <p:ph type="sldNum" sz="quarter" idx="5"/>
          </p:nvPr>
        </p:nvSpPr>
        <p:spPr/>
        <p:txBody>
          <a:bodyPr/>
          <a:lstStyle/>
          <a:p>
            <a:fld id="{88598DF2-3E8A-4D6E-98D7-0C69250F13F4}" type="slidenum">
              <a:rPr lang="en-US" smtClean="0"/>
              <a:t>15</a:t>
            </a:fld>
            <a:endParaRPr lang="en-US"/>
          </a:p>
        </p:txBody>
      </p:sp>
    </p:spTree>
    <p:extLst>
      <p:ext uri="{BB962C8B-B14F-4D97-AF65-F5344CB8AC3E}">
        <p14:creationId xmlns:p14="http://schemas.microsoft.com/office/powerpoint/2010/main" val="927996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Information provided by US Department of Labor, OSHA Suicide prevention web-site</a:t>
            </a:r>
          </a:p>
          <a:p>
            <a:endParaRPr lang="en-US" dirty="0"/>
          </a:p>
        </p:txBody>
      </p:sp>
      <p:sp>
        <p:nvSpPr>
          <p:cNvPr id="4" name="Slide Number Placeholder 3"/>
          <p:cNvSpPr>
            <a:spLocks noGrp="1"/>
          </p:cNvSpPr>
          <p:nvPr>
            <p:ph type="sldNum" sz="quarter" idx="5"/>
          </p:nvPr>
        </p:nvSpPr>
        <p:spPr/>
        <p:txBody>
          <a:bodyPr/>
          <a:lstStyle/>
          <a:p>
            <a:fld id="{88598DF2-3E8A-4D6E-98D7-0C69250F13F4}" type="slidenum">
              <a:rPr lang="en-US" smtClean="0"/>
              <a:t>16</a:t>
            </a:fld>
            <a:endParaRPr lang="en-US"/>
          </a:p>
        </p:txBody>
      </p:sp>
    </p:spTree>
    <p:extLst>
      <p:ext uri="{BB962C8B-B14F-4D97-AF65-F5344CB8AC3E}">
        <p14:creationId xmlns:p14="http://schemas.microsoft.com/office/powerpoint/2010/main" val="388186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 </a:t>
            </a:r>
            <a:r>
              <a:rPr lang="en-US" dirty="0" err="1"/>
              <a:t>fpr</a:t>
            </a:r>
            <a:r>
              <a:rPr lang="en-US" dirty="0"/>
              <a:t> Worker Protection Start a Conversation Poster - https://www.cpwr.com/wp-content/uploads/suicide_prevention_infographic_1-start_a_conversation.pdf</a:t>
            </a:r>
          </a:p>
        </p:txBody>
      </p:sp>
      <p:sp>
        <p:nvSpPr>
          <p:cNvPr id="4" name="Slide Number Placeholder 3"/>
          <p:cNvSpPr>
            <a:spLocks noGrp="1"/>
          </p:cNvSpPr>
          <p:nvPr>
            <p:ph type="sldNum" sz="quarter" idx="5"/>
          </p:nvPr>
        </p:nvSpPr>
        <p:spPr/>
        <p:txBody>
          <a:bodyPr/>
          <a:lstStyle/>
          <a:p>
            <a:fld id="{88598DF2-3E8A-4D6E-98D7-0C69250F13F4}" type="slidenum">
              <a:rPr lang="en-US" smtClean="0"/>
              <a:t>18</a:t>
            </a:fld>
            <a:endParaRPr lang="en-US"/>
          </a:p>
        </p:txBody>
      </p:sp>
    </p:spTree>
    <p:extLst>
      <p:ext uri="{BB962C8B-B14F-4D97-AF65-F5344CB8AC3E}">
        <p14:creationId xmlns:p14="http://schemas.microsoft.com/office/powerpoint/2010/main" val="2917541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4 is intended to provide potential options for supporting coworker displaying suicide symptoms</a:t>
            </a:r>
          </a:p>
        </p:txBody>
      </p:sp>
      <p:sp>
        <p:nvSpPr>
          <p:cNvPr id="4" name="Slide Number Placeholder 3"/>
          <p:cNvSpPr>
            <a:spLocks noGrp="1"/>
          </p:cNvSpPr>
          <p:nvPr>
            <p:ph type="sldNum" sz="quarter" idx="5"/>
          </p:nvPr>
        </p:nvSpPr>
        <p:spPr/>
        <p:txBody>
          <a:bodyPr/>
          <a:lstStyle/>
          <a:p>
            <a:fld id="{88598DF2-3E8A-4D6E-98D7-0C69250F13F4}" type="slidenum">
              <a:rPr lang="en-US" smtClean="0"/>
              <a:t>19</a:t>
            </a:fld>
            <a:endParaRPr lang="en-US"/>
          </a:p>
        </p:txBody>
      </p:sp>
    </p:spTree>
    <p:extLst>
      <p:ext uri="{BB962C8B-B14F-4D97-AF65-F5344CB8AC3E}">
        <p14:creationId xmlns:p14="http://schemas.microsoft.com/office/powerpoint/2010/main" val="3665808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provided by CWPR - https://www.cpwr.com/wp-content/uploads/TT-Suicide-Prevention.pdf</a:t>
            </a:r>
          </a:p>
          <a:p>
            <a:endParaRPr lang="en-US" dirty="0"/>
          </a:p>
          <a:p>
            <a:endParaRPr lang="en-US" dirty="0"/>
          </a:p>
        </p:txBody>
      </p:sp>
      <p:sp>
        <p:nvSpPr>
          <p:cNvPr id="4" name="Slide Number Placeholder 3"/>
          <p:cNvSpPr>
            <a:spLocks noGrp="1"/>
          </p:cNvSpPr>
          <p:nvPr>
            <p:ph type="sldNum" sz="quarter" idx="5"/>
          </p:nvPr>
        </p:nvSpPr>
        <p:spPr/>
        <p:txBody>
          <a:bodyPr/>
          <a:lstStyle/>
          <a:p>
            <a:fld id="{88598DF2-3E8A-4D6E-98D7-0C69250F13F4}" type="slidenum">
              <a:rPr lang="en-US" smtClean="0"/>
              <a:t>24</a:t>
            </a:fld>
            <a:endParaRPr lang="en-US"/>
          </a:p>
        </p:txBody>
      </p:sp>
    </p:spTree>
    <p:extLst>
      <p:ext uri="{BB962C8B-B14F-4D97-AF65-F5344CB8AC3E}">
        <p14:creationId xmlns:p14="http://schemas.microsoft.com/office/powerpoint/2010/main" val="205674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CWPR – Resource Page “Reach Out Poster” - https://www.cpwr.com/wp-content/uploads/suicide_prevention_infographic_2-reach_out.pdf</a:t>
            </a:r>
          </a:p>
        </p:txBody>
      </p:sp>
      <p:sp>
        <p:nvSpPr>
          <p:cNvPr id="4" name="Slide Number Placeholder 3"/>
          <p:cNvSpPr>
            <a:spLocks noGrp="1"/>
          </p:cNvSpPr>
          <p:nvPr>
            <p:ph type="sldNum" sz="quarter" idx="5"/>
          </p:nvPr>
        </p:nvSpPr>
        <p:spPr/>
        <p:txBody>
          <a:bodyPr/>
          <a:lstStyle/>
          <a:p>
            <a:fld id="{88598DF2-3E8A-4D6E-98D7-0C69250F13F4}" type="slidenum">
              <a:rPr lang="en-US" smtClean="0"/>
              <a:t>25</a:t>
            </a:fld>
            <a:endParaRPr lang="en-US"/>
          </a:p>
        </p:txBody>
      </p:sp>
    </p:spTree>
    <p:extLst>
      <p:ext uri="{BB962C8B-B14F-4D97-AF65-F5344CB8AC3E}">
        <p14:creationId xmlns:p14="http://schemas.microsoft.com/office/powerpoint/2010/main" val="3490964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5 is tended to promote Construction Suicide Prevention Week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414042"/>
                </a:solidFill>
                <a:effectLst/>
                <a:latin typeface="Calibri" panose="020F0502020204030204" pitchFamily="34" charset="0"/>
                <a:cs typeface="Calibri" panose="020F0502020204030204" pitchFamily="34" charset="0"/>
              </a:rPr>
              <a:t>Use the </a:t>
            </a:r>
            <a:r>
              <a:rPr lang="en-US" sz="1200" b="0" i="0" u="none" strike="noStrike" dirty="0">
                <a:solidFill>
                  <a:srgbClr val="562E89"/>
                </a:solidFill>
                <a:effectLst/>
                <a:latin typeface="Calibri" panose="020F0502020204030204" pitchFamily="34" charset="0"/>
                <a:cs typeface="Calibri" panose="020F0502020204030204" pitchFamily="34" charset="0"/>
                <a:hlinkClick r:id="rId3"/>
              </a:rPr>
              <a:t>resources</a:t>
            </a:r>
            <a:r>
              <a:rPr lang="en-US" sz="1200" b="0" i="0" dirty="0">
                <a:solidFill>
                  <a:srgbClr val="414042"/>
                </a:solidFill>
                <a:effectLst/>
                <a:latin typeface="Calibri" panose="020F0502020204030204" pitchFamily="34" charset="0"/>
                <a:cs typeface="Calibri" panose="020F0502020204030204" pitchFamily="34" charset="0"/>
              </a:rPr>
              <a:t> provided to plan activities with your workers during Suicide Prevention Week and </a:t>
            </a:r>
            <a:r>
              <a:rPr lang="en-US" sz="1200" b="0" i="0" u="none" strike="noStrike" dirty="0">
                <a:solidFill>
                  <a:srgbClr val="562E89"/>
                </a:solidFill>
                <a:effectLst/>
                <a:latin typeface="Calibri" panose="020F0502020204030204" pitchFamily="34" charset="0"/>
                <a:cs typeface="Calibri" panose="020F0502020204030204" pitchFamily="34" charset="0"/>
                <a:hlinkClick r:id="rId4"/>
              </a:rPr>
              <a:t>let us know</a:t>
            </a:r>
            <a:r>
              <a:rPr lang="en-US" sz="1200" b="0" i="0" dirty="0">
                <a:solidFill>
                  <a:srgbClr val="414042"/>
                </a:solidFill>
                <a:effectLst/>
                <a:latin typeface="Calibri" panose="020F0502020204030204" pitchFamily="34" charset="0"/>
                <a:cs typeface="Calibri" panose="020F0502020204030204" pitchFamily="34" charset="0"/>
              </a:rPr>
              <a:t> how you participated. Participating companies will receive an OSHA-recognized, industry-endorsed certificate of participation and badge you can display on your website and social media.</a:t>
            </a:r>
          </a:p>
          <a:p>
            <a:endParaRPr lang="en-US" dirty="0"/>
          </a:p>
        </p:txBody>
      </p:sp>
      <p:sp>
        <p:nvSpPr>
          <p:cNvPr id="4" name="Slide Number Placeholder 3"/>
          <p:cNvSpPr>
            <a:spLocks noGrp="1"/>
          </p:cNvSpPr>
          <p:nvPr>
            <p:ph type="sldNum" sz="quarter" idx="5"/>
          </p:nvPr>
        </p:nvSpPr>
        <p:spPr/>
        <p:txBody>
          <a:bodyPr/>
          <a:lstStyle/>
          <a:p>
            <a:fld id="{88598DF2-3E8A-4D6E-98D7-0C69250F13F4}" type="slidenum">
              <a:rPr lang="en-US" smtClean="0"/>
              <a:t>26</a:t>
            </a:fld>
            <a:endParaRPr lang="en-US"/>
          </a:p>
        </p:txBody>
      </p:sp>
    </p:spTree>
    <p:extLst>
      <p:ext uri="{BB962C8B-B14F-4D97-AF65-F5344CB8AC3E}">
        <p14:creationId xmlns:p14="http://schemas.microsoft.com/office/powerpoint/2010/main" val="173595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intended to initiate conversation related to the topic of suicide in the workplace.  The target audience, construction personnel my not </a:t>
            </a:r>
            <a:r>
              <a:rPr lang="en-US" dirty="0" err="1"/>
              <a:t>considure</a:t>
            </a:r>
            <a:r>
              <a:rPr lang="en-US" dirty="0"/>
              <a:t> this an issue with our industry</a:t>
            </a:r>
          </a:p>
        </p:txBody>
      </p:sp>
      <p:sp>
        <p:nvSpPr>
          <p:cNvPr id="4" name="Slide Number Placeholder 3"/>
          <p:cNvSpPr>
            <a:spLocks noGrp="1"/>
          </p:cNvSpPr>
          <p:nvPr>
            <p:ph type="sldNum" sz="quarter" idx="5"/>
          </p:nvPr>
        </p:nvSpPr>
        <p:spPr/>
        <p:txBody>
          <a:bodyPr/>
          <a:lstStyle/>
          <a:p>
            <a:fld id="{88598DF2-3E8A-4D6E-98D7-0C69250F13F4}" type="slidenum">
              <a:rPr lang="en-US" smtClean="0"/>
              <a:t>3</a:t>
            </a:fld>
            <a:endParaRPr lang="en-US"/>
          </a:p>
        </p:txBody>
      </p:sp>
    </p:spTree>
    <p:extLst>
      <p:ext uri="{BB962C8B-B14F-4D97-AF65-F5344CB8AC3E}">
        <p14:creationId xmlns:p14="http://schemas.microsoft.com/office/powerpoint/2010/main" val="99371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statistics are available on the CDC Website https://www.cdc.gov/suicide/facts/index.html</a:t>
            </a:r>
          </a:p>
        </p:txBody>
      </p:sp>
      <p:sp>
        <p:nvSpPr>
          <p:cNvPr id="4" name="Slide Number Placeholder 3"/>
          <p:cNvSpPr>
            <a:spLocks noGrp="1"/>
          </p:cNvSpPr>
          <p:nvPr>
            <p:ph type="sldNum" sz="quarter" idx="5"/>
          </p:nvPr>
        </p:nvSpPr>
        <p:spPr/>
        <p:txBody>
          <a:bodyPr/>
          <a:lstStyle/>
          <a:p>
            <a:fld id="{88598DF2-3E8A-4D6E-98D7-0C69250F13F4}" type="slidenum">
              <a:rPr lang="en-US" smtClean="0"/>
              <a:t>4</a:t>
            </a:fld>
            <a:endParaRPr lang="en-US"/>
          </a:p>
        </p:txBody>
      </p:sp>
    </p:spTree>
    <p:extLst>
      <p:ext uri="{BB962C8B-B14F-4D97-AF65-F5344CB8AC3E}">
        <p14:creationId xmlns:p14="http://schemas.microsoft.com/office/powerpoint/2010/main" val="276388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statistics are provided by XXXXXXXXXXXXX??</a:t>
            </a:r>
          </a:p>
        </p:txBody>
      </p:sp>
      <p:sp>
        <p:nvSpPr>
          <p:cNvPr id="4" name="Slide Number Placeholder 3"/>
          <p:cNvSpPr>
            <a:spLocks noGrp="1"/>
          </p:cNvSpPr>
          <p:nvPr>
            <p:ph type="sldNum" sz="quarter" idx="5"/>
          </p:nvPr>
        </p:nvSpPr>
        <p:spPr/>
        <p:txBody>
          <a:bodyPr/>
          <a:lstStyle/>
          <a:p>
            <a:fld id="{88598DF2-3E8A-4D6E-98D7-0C69250F13F4}" type="slidenum">
              <a:rPr lang="en-US" smtClean="0"/>
              <a:t>5</a:t>
            </a:fld>
            <a:endParaRPr lang="en-US"/>
          </a:p>
        </p:txBody>
      </p:sp>
    </p:spTree>
    <p:extLst>
      <p:ext uri="{BB962C8B-B14F-4D97-AF65-F5344CB8AC3E}">
        <p14:creationId xmlns:p14="http://schemas.microsoft.com/office/powerpoint/2010/main" val="318140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provided by National Action Alliance for Suicide Prevention</a:t>
            </a:r>
          </a:p>
        </p:txBody>
      </p:sp>
      <p:sp>
        <p:nvSpPr>
          <p:cNvPr id="4" name="Slide Number Placeholder 3"/>
          <p:cNvSpPr>
            <a:spLocks noGrp="1"/>
          </p:cNvSpPr>
          <p:nvPr>
            <p:ph type="sldNum" sz="quarter" idx="5"/>
          </p:nvPr>
        </p:nvSpPr>
        <p:spPr/>
        <p:txBody>
          <a:bodyPr/>
          <a:lstStyle/>
          <a:p>
            <a:fld id="{88598DF2-3E8A-4D6E-98D7-0C69250F13F4}" type="slidenum">
              <a:rPr lang="en-US" smtClean="0"/>
              <a:t>6</a:t>
            </a:fld>
            <a:endParaRPr lang="en-US"/>
          </a:p>
        </p:txBody>
      </p:sp>
    </p:spTree>
    <p:extLst>
      <p:ext uri="{BB962C8B-B14F-4D97-AF65-F5344CB8AC3E}">
        <p14:creationId xmlns:p14="http://schemas.microsoft.com/office/powerpoint/2010/main" val="1345562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provided by Construction Working Minds https://www.constructionworkingminds.org/industry-risks</a:t>
            </a:r>
          </a:p>
        </p:txBody>
      </p:sp>
      <p:sp>
        <p:nvSpPr>
          <p:cNvPr id="4" name="Slide Number Placeholder 3"/>
          <p:cNvSpPr>
            <a:spLocks noGrp="1"/>
          </p:cNvSpPr>
          <p:nvPr>
            <p:ph type="sldNum" sz="quarter" idx="5"/>
          </p:nvPr>
        </p:nvSpPr>
        <p:spPr/>
        <p:txBody>
          <a:bodyPr/>
          <a:lstStyle/>
          <a:p>
            <a:fld id="{88598DF2-3E8A-4D6E-98D7-0C69250F13F4}" type="slidenum">
              <a:rPr lang="en-US" smtClean="0"/>
              <a:t>7</a:t>
            </a:fld>
            <a:endParaRPr lang="en-US"/>
          </a:p>
        </p:txBody>
      </p:sp>
    </p:spTree>
    <p:extLst>
      <p:ext uri="{BB962C8B-B14F-4D97-AF65-F5344CB8AC3E}">
        <p14:creationId xmlns:p14="http://schemas.microsoft.com/office/powerpoint/2010/main" val="1553524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CWPR Key Findings from Research - https://www.cpwr.com/wp-content/uploads/KF2022-psychological-distress-suicidal-ideation.pdf</a:t>
            </a:r>
          </a:p>
        </p:txBody>
      </p:sp>
      <p:sp>
        <p:nvSpPr>
          <p:cNvPr id="4" name="Slide Number Placeholder 3"/>
          <p:cNvSpPr>
            <a:spLocks noGrp="1"/>
          </p:cNvSpPr>
          <p:nvPr>
            <p:ph type="sldNum" sz="quarter" idx="5"/>
          </p:nvPr>
        </p:nvSpPr>
        <p:spPr/>
        <p:txBody>
          <a:bodyPr/>
          <a:lstStyle/>
          <a:p>
            <a:fld id="{88598DF2-3E8A-4D6E-98D7-0C69250F13F4}" type="slidenum">
              <a:rPr lang="en-US" smtClean="0"/>
              <a:t>9</a:t>
            </a:fld>
            <a:endParaRPr lang="en-US"/>
          </a:p>
        </p:txBody>
      </p:sp>
    </p:spTree>
    <p:extLst>
      <p:ext uri="{BB962C8B-B14F-4D97-AF65-F5344CB8AC3E}">
        <p14:creationId xmlns:p14="http://schemas.microsoft.com/office/powerpoint/2010/main" val="115539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2 is intended to provide insight to address how the problem may take resources to address</a:t>
            </a:r>
          </a:p>
        </p:txBody>
      </p:sp>
      <p:sp>
        <p:nvSpPr>
          <p:cNvPr id="4" name="Slide Number Placeholder 3"/>
          <p:cNvSpPr>
            <a:spLocks noGrp="1"/>
          </p:cNvSpPr>
          <p:nvPr>
            <p:ph type="sldNum" sz="quarter" idx="5"/>
          </p:nvPr>
        </p:nvSpPr>
        <p:spPr/>
        <p:txBody>
          <a:bodyPr/>
          <a:lstStyle/>
          <a:p>
            <a:fld id="{88598DF2-3E8A-4D6E-98D7-0C69250F13F4}" type="slidenum">
              <a:rPr lang="en-US" smtClean="0"/>
              <a:t>10</a:t>
            </a:fld>
            <a:endParaRPr lang="en-US"/>
          </a:p>
        </p:txBody>
      </p:sp>
    </p:spTree>
    <p:extLst>
      <p:ext uri="{BB962C8B-B14F-4D97-AF65-F5344CB8AC3E}">
        <p14:creationId xmlns:p14="http://schemas.microsoft.com/office/powerpoint/2010/main" val="2251712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Suicide</a:t>
            </a:r>
          </a:p>
        </p:txBody>
      </p:sp>
      <p:sp>
        <p:nvSpPr>
          <p:cNvPr id="4" name="Slide Number Placeholder 3"/>
          <p:cNvSpPr>
            <a:spLocks noGrp="1"/>
          </p:cNvSpPr>
          <p:nvPr>
            <p:ph type="sldNum" sz="quarter" idx="5"/>
          </p:nvPr>
        </p:nvSpPr>
        <p:spPr/>
        <p:txBody>
          <a:bodyPr/>
          <a:lstStyle/>
          <a:p>
            <a:fld id="{88598DF2-3E8A-4D6E-98D7-0C69250F13F4}" type="slidenum">
              <a:rPr lang="en-US" smtClean="0"/>
              <a:t>12</a:t>
            </a:fld>
            <a:endParaRPr lang="en-US"/>
          </a:p>
        </p:txBody>
      </p:sp>
    </p:spTree>
    <p:extLst>
      <p:ext uri="{BB962C8B-B14F-4D97-AF65-F5344CB8AC3E}">
        <p14:creationId xmlns:p14="http://schemas.microsoft.com/office/powerpoint/2010/main" val="239633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30000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43514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973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348780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1002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4261079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069905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813390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272308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170181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878698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656505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F00D42-DB89-471C-A58E-41D473B63288}"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763762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F00D42-DB89-471C-A58E-41D473B63288}" type="datetimeFigureOut">
              <a:rPr lang="en-US" smtClean="0"/>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98707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F00D42-DB89-471C-A58E-41D473B63288}" type="datetimeFigureOut">
              <a:rPr lang="en-US" smtClean="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907912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00D42-DB89-471C-A58E-41D473B63288}" type="datetimeFigureOut">
              <a:rPr lang="en-US" smtClean="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917474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00D42-DB89-471C-A58E-41D473B63288}"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775176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
        <p:nvSpPr>
          <p:cNvPr id="5" name="Date Placeholder 4"/>
          <p:cNvSpPr>
            <a:spLocks noGrp="1"/>
          </p:cNvSpPr>
          <p:nvPr>
            <p:ph type="dt" sz="half" idx="10"/>
          </p:nvPr>
        </p:nvSpPr>
        <p:spPr/>
        <p:txBody>
          <a:bodyPr/>
          <a:lstStyle/>
          <a:p>
            <a:fld id="{42F00D42-DB89-471C-A58E-41D473B63288}" type="datetimeFigureOut">
              <a:rPr lang="en-US" smtClean="0"/>
              <a:t>2/12/2024</a:t>
            </a:fld>
            <a:endParaRPr lang="en-US"/>
          </a:p>
        </p:txBody>
      </p:sp>
    </p:spTree>
    <p:extLst>
      <p:ext uri="{BB962C8B-B14F-4D97-AF65-F5344CB8AC3E}">
        <p14:creationId xmlns:p14="http://schemas.microsoft.com/office/powerpoint/2010/main" val="2657162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4268814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9816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153452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454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694124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662190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058267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0D42-DB89-471C-A58E-41D473B63288}"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248576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F00D42-DB89-471C-A58E-41D473B63288}"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69968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F00D42-DB89-471C-A58E-41D473B63288}" type="datetimeFigureOut">
              <a:rPr lang="en-US" smtClean="0"/>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59885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F00D42-DB89-471C-A58E-41D473B63288}" type="datetimeFigureOut">
              <a:rPr lang="en-US" smtClean="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777938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00D42-DB89-471C-A58E-41D473B63288}" type="datetimeFigureOut">
              <a:rPr lang="en-US" smtClean="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353849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00D42-DB89-471C-A58E-41D473B63288}"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14911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F00D42-DB89-471C-A58E-41D473B63288}"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84FB26-EA33-4693-A217-19FE456C1FEA}" type="slidenum">
              <a:rPr lang="en-US" smtClean="0"/>
              <a:t>‹#›</a:t>
            </a:fld>
            <a:endParaRPr lang="en-US"/>
          </a:p>
        </p:txBody>
      </p:sp>
    </p:spTree>
    <p:extLst>
      <p:ext uri="{BB962C8B-B14F-4D97-AF65-F5344CB8AC3E}">
        <p14:creationId xmlns:p14="http://schemas.microsoft.com/office/powerpoint/2010/main" val="729404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F00D42-DB89-471C-A58E-41D473B63288}" type="datetimeFigureOut">
              <a:rPr lang="en-US" smtClean="0"/>
              <a:t>2/12/2024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684FB26-EA33-4693-A217-19FE456C1FEA}" type="slidenum">
              <a:rPr lang="en-US" smtClean="0"/>
              <a:t>‹#›</a:t>
            </a:fld>
            <a:endParaRPr lang="en-US"/>
          </a:p>
        </p:txBody>
      </p:sp>
    </p:spTree>
    <p:extLst>
      <p:ext uri="{BB962C8B-B14F-4D97-AF65-F5344CB8AC3E}">
        <p14:creationId xmlns:p14="http://schemas.microsoft.com/office/powerpoint/2010/main" val="69056627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F00D42-DB89-471C-A58E-41D473B63288}" type="datetimeFigureOut">
              <a:rPr lang="en-US" smtClean="0"/>
              <a:t>2/12/2024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684FB26-EA33-4693-A217-19FE456C1FEA}" type="slidenum">
              <a:rPr lang="en-US" smtClean="0"/>
              <a:t>‹#›</a:t>
            </a:fld>
            <a:endParaRPr lang="en-US"/>
          </a:p>
        </p:txBody>
      </p:sp>
    </p:spTree>
    <p:extLst>
      <p:ext uri="{BB962C8B-B14F-4D97-AF65-F5344CB8AC3E}">
        <p14:creationId xmlns:p14="http://schemas.microsoft.com/office/powerpoint/2010/main" val="973771218"/>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isqars.cdc.gov/data/lcd/home?lcd=eyJjYXVzZXMiOlsiQUxMIl0sInN0YXRlcyI6WyIwMSIsIjAyIiwiMDQiLCIwNSIsIjA2IiwiMDgiLCIwOSIsIjEwIiwiMTEiLCIxMiIsIjEzIiwiMTUiLCIxNiIsIjE3IiwiMTgiLCIxOSIsIjIwIiwiMjEiLCIyMiIsIjIzIiwiMjQiLCIyNSIsIjI2IiwiMjciLCIyOCIsIjI5IiwiMzAiLCIzMSIsIjMyIiwiMzMiLCIzNCIsIjM1IiwiMzYiLCIzNyIsIjM4IiwiMzkiLCI0MCIsIjQxIiwiNDIiLCI0NCIsIjQ1IiwiNDYiLCI0NyIsIjQ4IiwiNDkiLCI1MCIsIjUxIiwiNTMiLCI1NCIsIjU1IiwiNTYiXSwicmFjZSI6WyIxIiwiMiIsIjMiLCI0Il0sImV0aG5pY2l0eSI6WyIxIiwiMiIsIjMiXSwic2V4IjpbIjEiLCIyIl0sImZyb21ZZWFyIjpbIjIwMjAiXSwidG9ZZWFyIjpbIjIwMjAiXSwibnVtYmVyX29mX2NhdXNlcyI6WyIxNSJdLCJhZ2VfZ3JvdXBfZm9ybWF0dGluZyI6WyJsY2QxYWdlIl0sImN1c3RvbUFnZXNNaW4iOlsiMCJdLCJjdXN0b21BZ2VzTWF4IjpbIjE5OSJdLCJ5cGxsYWdlcyI6WyI2NSJdfQ%3D%3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A293-77E5-8A7A-2B29-1B2068295442}"/>
              </a:ext>
            </a:extLst>
          </p:cNvPr>
          <p:cNvSpPr>
            <a:spLocks noGrp="1"/>
          </p:cNvSpPr>
          <p:nvPr>
            <p:ph type="ctrTitle"/>
          </p:nvPr>
        </p:nvSpPr>
        <p:spPr>
          <a:xfrm>
            <a:off x="435306" y="2931736"/>
            <a:ext cx="8934937" cy="1847654"/>
          </a:xfrm>
        </p:spPr>
        <p:txBody>
          <a:bodyPr anchor="b">
            <a:normAutofit fontScale="90000"/>
          </a:bodyPr>
          <a:lstStyle/>
          <a:p>
            <a:pPr algn="l"/>
            <a:r>
              <a:rPr lang="en-US" sz="4800" b="1" dirty="0"/>
              <a:t>Mental Health and Suicide in Construction 1 On-Site Hour Worker</a:t>
            </a:r>
          </a:p>
        </p:txBody>
      </p:sp>
      <p:pic>
        <p:nvPicPr>
          <p:cNvPr id="4" name="Picture 3">
            <a:extLst>
              <a:ext uri="{FF2B5EF4-FFF2-40B4-BE49-F238E27FC236}">
                <a16:creationId xmlns:a16="http://schemas.microsoft.com/office/drawing/2014/main" id="{1F34D7D8-DF15-2551-5498-AF26E87DD7A8}"/>
              </a:ext>
            </a:extLst>
          </p:cNvPr>
          <p:cNvPicPr>
            <a:picLocks noChangeAspect="1"/>
          </p:cNvPicPr>
          <p:nvPr/>
        </p:nvPicPr>
        <p:blipFill>
          <a:blip r:embed="rId2"/>
          <a:stretch>
            <a:fillRect/>
          </a:stretch>
        </p:blipFill>
        <p:spPr>
          <a:xfrm>
            <a:off x="1268960" y="329032"/>
            <a:ext cx="8101284" cy="2602704"/>
          </a:xfrm>
          <a:prstGeom prst="rect">
            <a:avLst/>
          </a:prstGeom>
        </p:spPr>
      </p:pic>
      <p:sp>
        <p:nvSpPr>
          <p:cNvPr id="6" name="TextBox 5">
            <a:extLst>
              <a:ext uri="{FF2B5EF4-FFF2-40B4-BE49-F238E27FC236}">
                <a16:creationId xmlns:a16="http://schemas.microsoft.com/office/drawing/2014/main" id="{4F439F5D-7D00-F562-D71F-CB21101F3740}"/>
              </a:ext>
            </a:extLst>
          </p:cNvPr>
          <p:cNvSpPr txBox="1"/>
          <p:nvPr/>
        </p:nvSpPr>
        <p:spPr>
          <a:xfrm>
            <a:off x="481029" y="5688896"/>
            <a:ext cx="11573465" cy="830997"/>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outerShdw blurRad="38100" dist="38100" dir="2700000" algn="tl">
                    <a:srgbClr val="000000"/>
                  </a:outerShdw>
                </a:effectLst>
                <a:ea typeface="ＭＳ Ｐゴシック" pitchFamily="-105" charset="-128"/>
              </a:rPr>
              <a:t>This material was produced under grant </a:t>
            </a:r>
            <a:r>
              <a:rPr lang="en-US" sz="1600">
                <a:effectLst>
                  <a:outerShdw blurRad="38100" dist="38100" dir="2700000" algn="tl">
                    <a:srgbClr val="000000"/>
                  </a:outerShdw>
                </a:effectLst>
                <a:ea typeface="ＭＳ Ｐゴシック" pitchFamily="-105" charset="-128"/>
              </a:rPr>
              <a:t>number SH-000002-SH3 </a:t>
            </a:r>
            <a:r>
              <a:rPr lang="en-US" sz="1600" dirty="0">
                <a:effectLst>
                  <a:outerShdw blurRad="38100" dist="38100" dir="2700000" algn="tl">
                    <a:srgbClr val="000000"/>
                  </a:outerShdw>
                </a:effectLst>
                <a:ea typeface="ＭＳ Ｐゴシック" pitchFamily="-105" charset="-128"/>
              </a:rPr>
              <a:t>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sz="1600" dirty="0">
                <a:ea typeface="ＭＳ Ｐゴシック" pitchFamily="-105" charset="-128"/>
              </a:rPr>
              <a:t>  </a:t>
            </a:r>
          </a:p>
        </p:txBody>
      </p:sp>
    </p:spTree>
    <p:extLst>
      <p:ext uri="{BB962C8B-B14F-4D97-AF65-F5344CB8AC3E}">
        <p14:creationId xmlns:p14="http://schemas.microsoft.com/office/powerpoint/2010/main" val="1369189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b="1">
                <a:solidFill>
                  <a:srgbClr val="FFFFFF"/>
                </a:solidFill>
                <a:effectLst>
                  <a:outerShdw blurRad="38100" dist="38100" dir="2700000" algn="tl">
                    <a:srgbClr val="000000">
                      <a:alpha val="43137"/>
                    </a:srgbClr>
                  </a:outerShdw>
                </a:effectLst>
              </a:rPr>
              <a:t>Section 2</a:t>
            </a:r>
          </a:p>
        </p:txBody>
      </p:sp>
      <p:sp>
        <p:nvSpPr>
          <p:cNvPr id="3" name="Title 1">
            <a:extLst>
              <a:ext uri="{FF2B5EF4-FFF2-40B4-BE49-F238E27FC236}">
                <a16:creationId xmlns:a16="http://schemas.microsoft.com/office/drawing/2014/main" id="{E9F04458-5920-F52F-94F4-A10BE63CF92E}"/>
              </a:ext>
            </a:extLst>
          </p:cNvPr>
          <p:cNvSpPr txBox="1">
            <a:spLocks/>
          </p:cNvSpPr>
          <p:nvPr/>
        </p:nvSpPr>
        <p:spPr>
          <a:xfrm>
            <a:off x="4456386" y="3962088"/>
            <a:ext cx="6203795" cy="118610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buSzPct val="80000"/>
            </a:pPr>
            <a:r>
              <a:rPr lang="en-US" b="1" dirty="0">
                <a:solidFill>
                  <a:srgbClr val="FFFFFF">
                    <a:alpha val="70000"/>
                  </a:srgbClr>
                </a:solidFill>
                <a:effectLst>
                  <a:outerShdw blurRad="38100" dist="38100" dir="2700000" algn="tl">
                    <a:srgbClr val="000000">
                      <a:alpha val="43137"/>
                    </a:srgbClr>
                  </a:outerShdw>
                </a:effectLst>
                <a:latin typeface="+mn-lt"/>
                <a:ea typeface="+mn-ea"/>
                <a:cs typeface="+mn-cs"/>
              </a:rPr>
              <a:t>I can handle it myself!</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7360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572493" y="238539"/>
            <a:ext cx="11018520" cy="1434415"/>
          </a:xfrm>
        </p:spPr>
        <p:txBody>
          <a:bodyPr anchor="b">
            <a:normAutofit/>
          </a:bodyPr>
          <a:lstStyle/>
          <a:p>
            <a:r>
              <a:rPr lang="en-US" sz="5400" b="1" dirty="0"/>
              <a:t>Suffering in Silence</a:t>
            </a:r>
          </a:p>
        </p:txBody>
      </p:sp>
      <p:sp>
        <p:nvSpPr>
          <p:cNvPr id="3" name="Content Placeholder 2">
            <a:extLst>
              <a:ext uri="{FF2B5EF4-FFF2-40B4-BE49-F238E27FC236}">
                <a16:creationId xmlns:a16="http://schemas.microsoft.com/office/drawing/2014/main" id="{96670B45-3034-DB4E-9BE6-305EA7D4E537}"/>
              </a:ext>
            </a:extLst>
          </p:cNvPr>
          <p:cNvSpPr>
            <a:spLocks noGrp="1"/>
          </p:cNvSpPr>
          <p:nvPr>
            <p:ph idx="1"/>
          </p:nvPr>
        </p:nvSpPr>
        <p:spPr>
          <a:xfrm>
            <a:off x="572493" y="2071316"/>
            <a:ext cx="9118262" cy="4119172"/>
          </a:xfrm>
        </p:spPr>
        <p:txBody>
          <a:bodyPr anchor="t">
            <a:normAutofit/>
          </a:bodyPr>
          <a:lstStyle/>
          <a:p>
            <a:r>
              <a:rPr lang="en-US" sz="2400" i="0" u="none" strike="noStrike" baseline="0" dirty="0">
                <a:latin typeface="Calibri" panose="020F0502020204030204" pitchFamily="34" charset="0"/>
              </a:rPr>
              <a:t>Many workers reported felling forced to “deal with it,” choosing not to seek the help they need, </a:t>
            </a:r>
            <a:r>
              <a:rPr lang="en-US" sz="2400" dirty="0">
                <a:latin typeface="Calibri" panose="020F0502020204030204" pitchFamily="34" charset="0"/>
              </a:rPr>
              <a:t>resulting in worsening</a:t>
            </a:r>
            <a:r>
              <a:rPr lang="en-US" sz="2400" i="0" u="none" strike="noStrike" baseline="0" dirty="0">
                <a:latin typeface="Calibri" panose="020F0502020204030204" pitchFamily="34" charset="0"/>
              </a:rPr>
              <a:t> symptoms.</a:t>
            </a:r>
          </a:p>
          <a:p>
            <a:pPr marR="0"/>
            <a:r>
              <a:rPr lang="en-US" sz="2400" i="0" u="none" strike="noStrike" baseline="0" dirty="0">
                <a:latin typeface="Calibri" panose="020F0502020204030204" pitchFamily="34" charset="0"/>
              </a:rPr>
              <a:t>Counteracting this challenge requires </a:t>
            </a:r>
            <a:r>
              <a:rPr lang="en-US" sz="2200" i="0" u="none" strike="noStrike" baseline="0" dirty="0">
                <a:latin typeface="Calibri" panose="020F0502020204030204" pitchFamily="34" charset="0"/>
              </a:rPr>
              <a:t>the mental health of your workforce needs to be prioritized, </a:t>
            </a:r>
            <a:r>
              <a:rPr lang="en-US" sz="2200" dirty="0">
                <a:latin typeface="Calibri" panose="020F0502020204030204" pitchFamily="34" charset="0"/>
              </a:rPr>
              <a:t>like workplace </a:t>
            </a:r>
            <a:r>
              <a:rPr lang="en-US" sz="2200" i="0" u="none" strike="noStrike" baseline="0" dirty="0">
                <a:latin typeface="Calibri" panose="020F0502020204030204" pitchFamily="34" charset="0"/>
              </a:rPr>
              <a:t>safety issues. </a:t>
            </a:r>
          </a:p>
          <a:p>
            <a:pPr marL="0" indent="0">
              <a:buNone/>
            </a:pPr>
            <a:endParaRPr lang="en-US" sz="2200" dirty="0"/>
          </a:p>
        </p:txBody>
      </p:sp>
    </p:spTree>
    <p:extLst>
      <p:ext uri="{BB962C8B-B14F-4D97-AF65-F5344CB8AC3E}">
        <p14:creationId xmlns:p14="http://schemas.microsoft.com/office/powerpoint/2010/main" val="1667276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842597" y="211394"/>
            <a:ext cx="8583673" cy="1381432"/>
          </a:xfrm>
        </p:spPr>
        <p:txBody>
          <a:bodyPr vert="horz" lIns="91440" tIns="45720" rIns="91440" bIns="45720" rtlCol="0" anchor="b">
            <a:normAutofit/>
          </a:bodyPr>
          <a:lstStyle/>
          <a:p>
            <a:pPr>
              <a:lnSpc>
                <a:spcPct val="90000"/>
              </a:lnSpc>
            </a:pPr>
            <a:r>
              <a:rPr lang="en-US" sz="4600" b="1" kern="1200" dirty="0">
                <a:solidFill>
                  <a:schemeClr val="accent1"/>
                </a:solidFill>
                <a:latin typeface="+mj-lt"/>
                <a:ea typeface="+mj-ea"/>
                <a:cs typeface="+mj-cs"/>
              </a:rPr>
              <a:t>Circumstances that increase suicide Risk</a:t>
            </a:r>
          </a:p>
        </p:txBody>
      </p:sp>
      <p:sp>
        <p:nvSpPr>
          <p:cNvPr id="24" name="Isosceles Triangle 23">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Picture 6">
            <a:extLst>
              <a:ext uri="{FF2B5EF4-FFF2-40B4-BE49-F238E27FC236}">
                <a16:creationId xmlns:a16="http://schemas.microsoft.com/office/drawing/2014/main" id="{57634157-9691-8B99-4ABA-F1F9A695EA2C}"/>
              </a:ext>
            </a:extLst>
          </p:cNvPr>
          <p:cNvPicPr>
            <a:picLocks noChangeAspect="1"/>
          </p:cNvPicPr>
          <p:nvPr/>
        </p:nvPicPr>
        <p:blipFill>
          <a:blip r:embed="rId3"/>
          <a:stretch>
            <a:fillRect/>
          </a:stretch>
        </p:blipFill>
        <p:spPr>
          <a:xfrm>
            <a:off x="1610821" y="1592826"/>
            <a:ext cx="6700061" cy="4964868"/>
          </a:xfrm>
          <a:prstGeom prst="rect">
            <a:avLst/>
          </a:prstGeom>
        </p:spPr>
      </p:pic>
    </p:spTree>
    <p:extLst>
      <p:ext uri="{BB962C8B-B14F-4D97-AF65-F5344CB8AC3E}">
        <p14:creationId xmlns:p14="http://schemas.microsoft.com/office/powerpoint/2010/main" val="299553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842597" y="211394"/>
            <a:ext cx="8583673" cy="1381432"/>
          </a:xfrm>
        </p:spPr>
        <p:txBody>
          <a:bodyPr vert="horz" lIns="91440" tIns="45720" rIns="91440" bIns="45720" rtlCol="0" anchor="b">
            <a:normAutofit/>
          </a:bodyPr>
          <a:lstStyle/>
          <a:p>
            <a:pPr>
              <a:lnSpc>
                <a:spcPct val="90000"/>
              </a:lnSpc>
            </a:pPr>
            <a:r>
              <a:rPr lang="en-US" sz="4600" b="1" kern="1200" dirty="0">
                <a:solidFill>
                  <a:schemeClr val="accent1"/>
                </a:solidFill>
                <a:latin typeface="+mj-lt"/>
                <a:ea typeface="+mj-ea"/>
                <a:cs typeface="+mj-cs"/>
              </a:rPr>
              <a:t>Circumstances that protect against suicide Risk</a:t>
            </a:r>
          </a:p>
        </p:txBody>
      </p:sp>
      <p:sp>
        <p:nvSpPr>
          <p:cNvPr id="24" name="Isosceles Triangle 23">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6A98A3FA-7ACB-4811-0365-0E8F9E82E0B1}"/>
              </a:ext>
            </a:extLst>
          </p:cNvPr>
          <p:cNvPicPr>
            <a:picLocks noChangeAspect="1"/>
          </p:cNvPicPr>
          <p:nvPr/>
        </p:nvPicPr>
        <p:blipFill>
          <a:blip r:embed="rId3"/>
          <a:stretch>
            <a:fillRect/>
          </a:stretch>
        </p:blipFill>
        <p:spPr>
          <a:xfrm>
            <a:off x="1845789" y="1750756"/>
            <a:ext cx="6438900" cy="4895850"/>
          </a:xfrm>
          <a:prstGeom prst="rect">
            <a:avLst/>
          </a:prstGeom>
        </p:spPr>
      </p:pic>
    </p:spTree>
    <p:extLst>
      <p:ext uri="{BB962C8B-B14F-4D97-AF65-F5344CB8AC3E}">
        <p14:creationId xmlns:p14="http://schemas.microsoft.com/office/powerpoint/2010/main" val="4054598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677334" y="609599"/>
            <a:ext cx="3843375" cy="5545667"/>
          </a:xfrm>
        </p:spPr>
        <p:txBody>
          <a:bodyPr vert="horz" lIns="91440" tIns="45720" rIns="91440" bIns="45720" rtlCol="0" anchor="ctr">
            <a:normAutofit/>
          </a:bodyPr>
          <a:lstStyle/>
          <a:p>
            <a:r>
              <a:rPr lang="en-US" b="1" dirty="0">
                <a:solidFill>
                  <a:schemeClr val="tx1">
                    <a:lumMod val="85000"/>
                    <a:lumOff val="15000"/>
                  </a:schemeClr>
                </a:solidFill>
                <a:effectLst>
                  <a:outerShdw blurRad="38100" dist="38100" dir="2700000" algn="tl">
                    <a:srgbClr val="000000">
                      <a:alpha val="43137"/>
                    </a:srgbClr>
                  </a:outerShdw>
                </a:effectLst>
              </a:rPr>
              <a:t>Section 3</a:t>
            </a:r>
          </a:p>
        </p:txBody>
      </p:sp>
      <p:sp>
        <p:nvSpPr>
          <p:cNvPr id="3" name="Title 1">
            <a:extLst>
              <a:ext uri="{FF2B5EF4-FFF2-40B4-BE49-F238E27FC236}">
                <a16:creationId xmlns:a16="http://schemas.microsoft.com/office/drawing/2014/main" id="{E9F04458-5920-F52F-94F4-A10BE63CF92E}"/>
              </a:ext>
            </a:extLst>
          </p:cNvPr>
          <p:cNvSpPr txBox="1">
            <a:spLocks/>
          </p:cNvSpPr>
          <p:nvPr/>
        </p:nvSpPr>
        <p:spPr>
          <a:xfrm>
            <a:off x="6116084" y="609600"/>
            <a:ext cx="5511296" cy="55456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buSzPct val="80000"/>
              <a:buFont typeface="Wingdings 3" charset="2"/>
              <a:buChar char=""/>
            </a:pPr>
            <a:r>
              <a:rPr lang="en-US" b="1" dirty="0">
                <a:solidFill>
                  <a:srgbClr val="FFFFFF"/>
                </a:solidFill>
                <a:effectLst>
                  <a:outerShdw blurRad="38100" dist="38100" dir="2700000" algn="tl">
                    <a:srgbClr val="000000">
                      <a:alpha val="43137"/>
                    </a:srgbClr>
                  </a:outerShdw>
                </a:effectLst>
                <a:latin typeface="+mn-lt"/>
                <a:ea typeface="+mn-ea"/>
                <a:cs typeface="+mn-cs"/>
              </a:rPr>
              <a:t>How can we tell if a someone is in trouble?</a:t>
            </a:r>
          </a:p>
        </p:txBody>
      </p:sp>
    </p:spTree>
    <p:extLst>
      <p:ext uri="{BB962C8B-B14F-4D97-AF65-F5344CB8AC3E}">
        <p14:creationId xmlns:p14="http://schemas.microsoft.com/office/powerpoint/2010/main" val="24064056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A2C2C67-7FD2-70A8-E9ED-62502CEF5823}"/>
              </a:ext>
            </a:extLst>
          </p:cNvPr>
          <p:cNvSpPr>
            <a:spLocks noGrp="1"/>
          </p:cNvSpPr>
          <p:nvPr>
            <p:ph type="title"/>
          </p:nvPr>
        </p:nvSpPr>
        <p:spPr>
          <a:xfrm>
            <a:off x="673754" y="643467"/>
            <a:ext cx="4203045" cy="1375608"/>
          </a:xfrm>
        </p:spPr>
        <p:txBody>
          <a:bodyPr anchor="ctr">
            <a:normAutofit/>
          </a:bodyPr>
          <a:lstStyle/>
          <a:p>
            <a:r>
              <a:rPr lang="en-US" b="1" dirty="0">
                <a:solidFill>
                  <a:schemeClr val="bg1"/>
                </a:solidFill>
              </a:rPr>
              <a:t>What Can we do to help?</a:t>
            </a:r>
          </a:p>
        </p:txBody>
      </p:sp>
      <p:sp>
        <p:nvSpPr>
          <p:cNvPr id="3" name="Content Placeholder 2">
            <a:extLst>
              <a:ext uri="{FF2B5EF4-FFF2-40B4-BE49-F238E27FC236}">
                <a16:creationId xmlns:a16="http://schemas.microsoft.com/office/drawing/2014/main" id="{98C2E82D-44D5-8D44-328B-BEFEA00DD961}"/>
              </a:ext>
            </a:extLst>
          </p:cNvPr>
          <p:cNvSpPr>
            <a:spLocks noGrp="1"/>
          </p:cNvSpPr>
          <p:nvPr>
            <p:ph idx="1"/>
          </p:nvPr>
        </p:nvSpPr>
        <p:spPr>
          <a:xfrm>
            <a:off x="673754" y="2160590"/>
            <a:ext cx="3973943" cy="3440110"/>
          </a:xfrm>
        </p:spPr>
        <p:txBody>
          <a:bodyPr>
            <a:normAutofit/>
          </a:bodyPr>
          <a:lstStyle/>
          <a:p>
            <a:r>
              <a:rPr lang="en-US" sz="2400" b="0" i="0" u="none" strike="noStrike" baseline="0" dirty="0">
                <a:solidFill>
                  <a:schemeClr val="bg1"/>
                </a:solidFill>
                <a:latin typeface="Calibri" panose="020F0502020204030204" pitchFamily="34" charset="0"/>
              </a:rPr>
              <a:t>Everyone Can Help</a:t>
            </a:r>
          </a:p>
          <a:p>
            <a:pPr marR="0"/>
            <a:r>
              <a:rPr lang="en-US" sz="2400" b="0" i="0" u="none" strike="noStrike" baseline="0" dirty="0">
                <a:solidFill>
                  <a:schemeClr val="bg1"/>
                </a:solidFill>
                <a:latin typeface="Calibri" panose="020F0502020204030204" pitchFamily="34" charset="0"/>
              </a:rPr>
              <a:t>Know the warning Signs</a:t>
            </a:r>
          </a:p>
          <a:p>
            <a:pPr marR="0"/>
            <a:r>
              <a:rPr lang="en-US" sz="2400" dirty="0">
                <a:solidFill>
                  <a:schemeClr val="bg1"/>
                </a:solidFill>
                <a:latin typeface="Calibri" panose="020F0502020204030204" pitchFamily="34" charset="0"/>
              </a:rPr>
              <a:t>Are You OK?</a:t>
            </a:r>
          </a:p>
          <a:p>
            <a:pPr marR="0"/>
            <a:r>
              <a:rPr lang="en-US" sz="2400" b="0" i="0" u="none" strike="noStrike" baseline="0" dirty="0">
                <a:solidFill>
                  <a:schemeClr val="bg1"/>
                </a:solidFill>
                <a:latin typeface="Calibri" panose="020F0502020204030204" pitchFamily="34" charset="0"/>
              </a:rPr>
              <a:t>Stay with someone in Crisis</a:t>
            </a:r>
          </a:p>
          <a:p>
            <a:pPr marR="0"/>
            <a:r>
              <a:rPr lang="en-US" sz="2400" dirty="0">
                <a:solidFill>
                  <a:schemeClr val="bg1"/>
                </a:solidFill>
                <a:latin typeface="Calibri" panose="020F0502020204030204" pitchFamily="34" charset="0"/>
              </a:rPr>
              <a:t>Learn about the available resources</a:t>
            </a:r>
            <a:endParaRPr lang="en-US" sz="2400" b="0" i="0" u="none" strike="noStrike" baseline="0" dirty="0">
              <a:solidFill>
                <a:schemeClr val="bg1"/>
              </a:solidFill>
              <a:latin typeface="Calibri" panose="020F0502020204030204" pitchFamily="34" charset="0"/>
            </a:endParaRPr>
          </a:p>
          <a:p>
            <a:pPr marL="0" indent="0">
              <a:buNone/>
            </a:pPr>
            <a:endParaRPr lang="en-US" dirty="0">
              <a:solidFill>
                <a:schemeClr val="bg1"/>
              </a:solidFill>
            </a:endParaRPr>
          </a:p>
        </p:txBody>
      </p:sp>
      <p:pic>
        <p:nvPicPr>
          <p:cNvPr id="5" name="Picture 4">
            <a:extLst>
              <a:ext uri="{FF2B5EF4-FFF2-40B4-BE49-F238E27FC236}">
                <a16:creationId xmlns:a16="http://schemas.microsoft.com/office/drawing/2014/main" id="{70347048-89AE-0FB0-67DC-47A29D6EB345}"/>
              </a:ext>
            </a:extLst>
          </p:cNvPr>
          <p:cNvPicPr>
            <a:picLocks noChangeAspect="1"/>
          </p:cNvPicPr>
          <p:nvPr/>
        </p:nvPicPr>
        <p:blipFill>
          <a:blip r:embed="rId3"/>
          <a:stretch>
            <a:fillRect/>
          </a:stretch>
        </p:blipFill>
        <p:spPr>
          <a:xfrm>
            <a:off x="6096000" y="529057"/>
            <a:ext cx="5201265" cy="6011477"/>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635535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2" name="Rectangle 2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51995977-FDE7-F959-069D-C47F1BDDB753}"/>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b="1">
                <a:solidFill>
                  <a:schemeClr val="bg1"/>
                </a:solidFill>
              </a:rPr>
              <a:t>Warning Signs</a:t>
            </a:r>
          </a:p>
        </p:txBody>
      </p:sp>
      <p:sp>
        <p:nvSpPr>
          <p:cNvPr id="3" name="Content Placeholder 2">
            <a:extLst>
              <a:ext uri="{FF2B5EF4-FFF2-40B4-BE49-F238E27FC236}">
                <a16:creationId xmlns:a16="http://schemas.microsoft.com/office/drawing/2014/main" id="{EE0C016B-1F2A-A1DD-9F56-261BFA32BFDC}"/>
              </a:ext>
            </a:extLst>
          </p:cNvPr>
          <p:cNvSpPr>
            <a:spLocks noGrp="1"/>
          </p:cNvSpPr>
          <p:nvPr>
            <p:ph sz="half" idx="1"/>
          </p:nvPr>
        </p:nvSpPr>
        <p:spPr>
          <a:xfrm>
            <a:off x="673754" y="2160590"/>
            <a:ext cx="3973943" cy="3440110"/>
          </a:xfrm>
        </p:spPr>
        <p:txBody>
          <a:bodyPr vert="horz" lIns="91440" tIns="45720" rIns="91440" bIns="45720" rtlCol="0">
            <a:normAutofit/>
          </a:bodyPr>
          <a:lstStyle/>
          <a:p>
            <a:pPr>
              <a:lnSpc>
                <a:spcPct val="90000"/>
              </a:lnSpc>
              <a:buClr>
                <a:schemeClr val="accent1"/>
              </a:buClr>
            </a:pPr>
            <a:r>
              <a:rPr lang="en-US" b="0" i="0" u="none" strike="noStrike" baseline="0" dirty="0">
                <a:solidFill>
                  <a:schemeClr val="bg1"/>
                </a:solidFill>
              </a:rPr>
              <a:t>Talking about wanting to die or to kill oneself. </a:t>
            </a:r>
          </a:p>
          <a:p>
            <a:pPr marR="9800" lvl="1">
              <a:lnSpc>
                <a:spcPct val="90000"/>
              </a:lnSpc>
              <a:buClr>
                <a:schemeClr val="accent1"/>
              </a:buClr>
            </a:pPr>
            <a:r>
              <a:rPr lang="en-US" b="0" i="1" u="none" strike="noStrike" baseline="0" dirty="0">
                <a:solidFill>
                  <a:schemeClr val="bg1"/>
                </a:solidFill>
              </a:rPr>
              <a:t>Communication may be veiled, such as: “I just can’t take it anymore.” or </a:t>
            </a:r>
            <a:endParaRPr lang="en-US" b="0" i="0" u="none" strike="noStrike" baseline="0" dirty="0">
              <a:solidFill>
                <a:schemeClr val="bg1"/>
              </a:solidFill>
            </a:endParaRPr>
          </a:p>
          <a:p>
            <a:pPr marR="9800" lvl="1">
              <a:lnSpc>
                <a:spcPct val="90000"/>
              </a:lnSpc>
              <a:buClr>
                <a:schemeClr val="accent1"/>
              </a:buClr>
            </a:pPr>
            <a:r>
              <a:rPr lang="en-US" b="0" i="1" u="none" strike="noStrike" baseline="0" dirty="0">
                <a:solidFill>
                  <a:schemeClr val="bg1"/>
                </a:solidFill>
              </a:rPr>
              <a:t>“What’s the use?” </a:t>
            </a:r>
            <a:endParaRPr lang="en-US" b="0" i="0" u="none" strike="noStrike" baseline="0" dirty="0">
              <a:solidFill>
                <a:schemeClr val="bg1"/>
              </a:solidFill>
            </a:endParaRPr>
          </a:p>
          <a:p>
            <a:pPr>
              <a:lnSpc>
                <a:spcPct val="90000"/>
              </a:lnSpc>
              <a:buClr>
                <a:schemeClr val="accent1"/>
              </a:buClr>
            </a:pPr>
            <a:r>
              <a:rPr lang="en-US" b="0" i="0" u="none" strike="noStrike" baseline="0" dirty="0">
                <a:solidFill>
                  <a:schemeClr val="bg1"/>
                </a:solidFill>
              </a:rPr>
              <a:t>Looking for ways to kill oneself, such as searching online or seeking access to </a:t>
            </a:r>
            <a:r>
              <a:rPr lang="en-US" dirty="0">
                <a:solidFill>
                  <a:schemeClr val="bg1"/>
                </a:solidFill>
              </a:rPr>
              <a:t>lethal means</a:t>
            </a:r>
            <a:r>
              <a:rPr lang="en-US" b="0" i="0" u="none" strike="noStrike" baseline="0" dirty="0">
                <a:solidFill>
                  <a:schemeClr val="bg1"/>
                </a:solidFill>
              </a:rPr>
              <a:t>. </a:t>
            </a:r>
          </a:p>
          <a:p>
            <a:pPr>
              <a:lnSpc>
                <a:spcPct val="90000"/>
              </a:lnSpc>
              <a:buClr>
                <a:schemeClr val="accent1"/>
              </a:buClr>
            </a:pPr>
            <a:r>
              <a:rPr lang="en-US" b="0" i="0" u="none" strike="noStrike" baseline="0" dirty="0">
                <a:solidFill>
                  <a:schemeClr val="bg1"/>
                </a:solidFill>
              </a:rPr>
              <a:t>Talking about feeling hopeless or having no reason to live. </a:t>
            </a:r>
          </a:p>
          <a:p>
            <a:pPr>
              <a:lnSpc>
                <a:spcPct val="90000"/>
              </a:lnSpc>
              <a:buClr>
                <a:schemeClr val="accent1"/>
              </a:buClr>
            </a:pPr>
            <a:endParaRPr lang="en-US" dirty="0">
              <a:solidFill>
                <a:schemeClr val="bg1"/>
              </a:solidFill>
            </a:endParaRPr>
          </a:p>
        </p:txBody>
      </p:sp>
      <p:sp>
        <p:nvSpPr>
          <p:cNvPr id="28" name="Isosceles Triangle 2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7" name="Picture 6">
            <a:extLst>
              <a:ext uri="{FF2B5EF4-FFF2-40B4-BE49-F238E27FC236}">
                <a16:creationId xmlns:a16="http://schemas.microsoft.com/office/drawing/2014/main" id="{6DB76AA7-8DF4-A36F-3C5D-E0F4C9946605}"/>
              </a:ext>
            </a:extLst>
          </p:cNvPr>
          <p:cNvPicPr>
            <a:picLocks noChangeAspect="1"/>
          </p:cNvPicPr>
          <p:nvPr/>
        </p:nvPicPr>
        <p:blipFill>
          <a:blip r:embed="rId3"/>
          <a:stretch>
            <a:fillRect/>
          </a:stretch>
        </p:blipFill>
        <p:spPr>
          <a:xfrm>
            <a:off x="5716872" y="1786402"/>
            <a:ext cx="6294157" cy="3285195"/>
          </a:xfrm>
          <a:prstGeom prst="rect">
            <a:avLst/>
          </a:prstGeom>
        </p:spPr>
      </p:pic>
    </p:spTree>
    <p:extLst>
      <p:ext uri="{BB962C8B-B14F-4D97-AF65-F5344CB8AC3E}">
        <p14:creationId xmlns:p14="http://schemas.microsoft.com/office/powerpoint/2010/main" val="2973587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F1B5F-01FA-2077-E731-E33446A41239}"/>
              </a:ext>
            </a:extLst>
          </p:cNvPr>
          <p:cNvSpPr>
            <a:spLocks noGrp="1"/>
          </p:cNvSpPr>
          <p:nvPr>
            <p:ph idx="1"/>
          </p:nvPr>
        </p:nvSpPr>
        <p:spPr>
          <a:xfrm>
            <a:off x="677334" y="1488613"/>
            <a:ext cx="8596668" cy="3880773"/>
          </a:xfrm>
        </p:spPr>
        <p:txBody>
          <a:bodyPr>
            <a:normAutofit fontScale="85000" lnSpcReduction="20000"/>
          </a:bodyPr>
          <a:lstStyle/>
          <a:p>
            <a:r>
              <a:rPr lang="en-US" sz="2800" b="0" i="0" u="none" strike="noStrike" baseline="0" dirty="0">
                <a:latin typeface="Calibri" panose="020F0502020204030204" pitchFamily="34" charset="0"/>
                <a:cs typeface="Calibri" panose="020F0502020204030204" pitchFamily="34" charset="0"/>
              </a:rPr>
              <a:t>Talking about feeling trapped or in unbearable pain </a:t>
            </a:r>
          </a:p>
          <a:p>
            <a:r>
              <a:rPr lang="en-US" sz="2800" b="0" i="0" u="none" strike="noStrike" baseline="0" dirty="0">
                <a:latin typeface="Calibri" panose="020F0502020204030204" pitchFamily="34" charset="0"/>
                <a:cs typeface="Calibri" panose="020F0502020204030204" pitchFamily="34" charset="0"/>
              </a:rPr>
              <a:t>Talking about being a burden to others </a:t>
            </a:r>
          </a:p>
          <a:p>
            <a:r>
              <a:rPr lang="en-US" sz="2800" b="0" i="0" u="none" strike="noStrike" baseline="0" dirty="0">
                <a:latin typeface="Calibri" panose="020F0502020204030204" pitchFamily="34" charset="0"/>
                <a:cs typeface="Calibri" panose="020F0502020204030204" pitchFamily="34" charset="0"/>
              </a:rPr>
              <a:t>Increasing the use of alcohol or drugs </a:t>
            </a:r>
          </a:p>
          <a:p>
            <a:r>
              <a:rPr lang="en-US" sz="2800" b="0" i="0" u="none" strike="noStrike" baseline="0" dirty="0">
                <a:latin typeface="Calibri" panose="020F0502020204030204" pitchFamily="34" charset="0"/>
                <a:cs typeface="Calibri" panose="020F0502020204030204" pitchFamily="34" charset="0"/>
              </a:rPr>
              <a:t>Acting uncharacteristically anxious or agitated </a:t>
            </a:r>
          </a:p>
          <a:p>
            <a:r>
              <a:rPr lang="en-US" sz="2800" dirty="0">
                <a:latin typeface="Calibri" panose="020F0502020204030204" pitchFamily="34" charset="0"/>
                <a:cs typeface="Calibri" panose="020F0502020204030204" pitchFamily="34" charset="0"/>
              </a:rPr>
              <a:t>B</a:t>
            </a:r>
            <a:r>
              <a:rPr lang="en-US" sz="2800" b="0" i="0" u="none" strike="noStrike" baseline="0" dirty="0">
                <a:latin typeface="Calibri" panose="020F0502020204030204" pitchFamily="34" charset="0"/>
                <a:cs typeface="Calibri" panose="020F0502020204030204" pitchFamily="34" charset="0"/>
              </a:rPr>
              <a:t>ehaving recklessly </a:t>
            </a:r>
          </a:p>
          <a:p>
            <a:r>
              <a:rPr lang="en-US" sz="2800" b="0" i="0" u="none" strike="noStrike" baseline="0" dirty="0">
                <a:latin typeface="Calibri" panose="020F0502020204030204" pitchFamily="34" charset="0"/>
                <a:cs typeface="Calibri" panose="020F0502020204030204" pitchFamily="34" charset="0"/>
              </a:rPr>
              <a:t>Sleeping too little or too much, unusually late for work</a:t>
            </a:r>
          </a:p>
          <a:p>
            <a:r>
              <a:rPr lang="en-US" sz="2800" b="0" i="0" u="none" strike="noStrike" baseline="0" dirty="0">
                <a:latin typeface="Calibri" panose="020F0502020204030204" pitchFamily="34" charset="0"/>
                <a:cs typeface="Calibri" panose="020F0502020204030204" pitchFamily="34" charset="0"/>
              </a:rPr>
              <a:t>Withdrawing or feeling isolated </a:t>
            </a:r>
          </a:p>
          <a:p>
            <a:r>
              <a:rPr lang="en-US" sz="2800" b="0" i="0" u="none" strike="noStrike" baseline="0" dirty="0">
                <a:latin typeface="Calibri" panose="020F0502020204030204" pitchFamily="34" charset="0"/>
                <a:cs typeface="Calibri" panose="020F0502020204030204" pitchFamily="34" charset="0"/>
              </a:rPr>
              <a:t>Showing rage or talking about seeking revenge </a:t>
            </a:r>
          </a:p>
          <a:p>
            <a:r>
              <a:rPr lang="en-US" sz="2800" b="0" i="0" u="none" strike="noStrike" baseline="0" dirty="0">
                <a:latin typeface="Calibri" panose="020F0502020204030204" pitchFamily="34" charset="0"/>
                <a:cs typeface="Calibri" panose="020F0502020204030204" pitchFamily="34" charset="0"/>
              </a:rPr>
              <a:t>Displaying extreme mood swings </a:t>
            </a:r>
          </a:p>
          <a:p>
            <a:pPr marL="0" indent="0">
              <a:buNone/>
            </a:pPr>
            <a:endParaRPr lang="en-US" dirty="0"/>
          </a:p>
        </p:txBody>
      </p:sp>
      <p:sp>
        <p:nvSpPr>
          <p:cNvPr id="6" name="Title 1">
            <a:extLst>
              <a:ext uri="{FF2B5EF4-FFF2-40B4-BE49-F238E27FC236}">
                <a16:creationId xmlns:a16="http://schemas.microsoft.com/office/drawing/2014/main" id="{5F1463D5-4DBF-D931-EC2C-F314DF4EC321}"/>
              </a:ext>
            </a:extLst>
          </p:cNvPr>
          <p:cNvSpPr>
            <a:spLocks noGrp="1"/>
          </p:cNvSpPr>
          <p:nvPr>
            <p:ph type="title"/>
          </p:nvPr>
        </p:nvSpPr>
        <p:spPr>
          <a:xfrm>
            <a:off x="635410" y="412750"/>
            <a:ext cx="8394290" cy="977900"/>
          </a:xfrm>
        </p:spPr>
        <p:txBody>
          <a:bodyPr>
            <a:normAutofit/>
          </a:bodyPr>
          <a:lstStyle/>
          <a:p>
            <a:r>
              <a:rPr lang="en-US" sz="5200" b="1" dirty="0"/>
              <a:t>Warning Signs cont.</a:t>
            </a:r>
          </a:p>
        </p:txBody>
      </p:sp>
    </p:spTree>
    <p:extLst>
      <p:ext uri="{BB962C8B-B14F-4D97-AF65-F5344CB8AC3E}">
        <p14:creationId xmlns:p14="http://schemas.microsoft.com/office/powerpoint/2010/main" val="2219321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1463D5-4DBF-D931-EC2C-F314DF4EC321}"/>
              </a:ext>
            </a:extLst>
          </p:cNvPr>
          <p:cNvSpPr>
            <a:spLocks noGrp="1"/>
          </p:cNvSpPr>
          <p:nvPr>
            <p:ph type="title"/>
          </p:nvPr>
        </p:nvSpPr>
        <p:spPr>
          <a:xfrm>
            <a:off x="635410" y="412750"/>
            <a:ext cx="8394290" cy="977900"/>
          </a:xfrm>
        </p:spPr>
        <p:txBody>
          <a:bodyPr>
            <a:normAutofit/>
          </a:bodyPr>
          <a:lstStyle/>
          <a:p>
            <a:r>
              <a:rPr lang="en-US" sz="5200" b="1" dirty="0"/>
              <a:t>Start a Conversation….</a:t>
            </a:r>
          </a:p>
        </p:txBody>
      </p:sp>
      <p:pic>
        <p:nvPicPr>
          <p:cNvPr id="7" name="Picture 6">
            <a:extLst>
              <a:ext uri="{FF2B5EF4-FFF2-40B4-BE49-F238E27FC236}">
                <a16:creationId xmlns:a16="http://schemas.microsoft.com/office/drawing/2014/main" id="{703AF294-E772-5363-1179-CACDAC869094}"/>
              </a:ext>
            </a:extLst>
          </p:cNvPr>
          <p:cNvPicPr>
            <a:picLocks noChangeAspect="1"/>
          </p:cNvPicPr>
          <p:nvPr/>
        </p:nvPicPr>
        <p:blipFill>
          <a:blip r:embed="rId3"/>
          <a:stretch>
            <a:fillRect/>
          </a:stretch>
        </p:blipFill>
        <p:spPr>
          <a:xfrm>
            <a:off x="1476375" y="1266825"/>
            <a:ext cx="6946641" cy="5374506"/>
          </a:xfrm>
          <a:prstGeom prst="rect">
            <a:avLst/>
          </a:prstGeom>
        </p:spPr>
      </p:pic>
    </p:spTree>
    <p:extLst>
      <p:ext uri="{BB962C8B-B14F-4D97-AF65-F5344CB8AC3E}">
        <p14:creationId xmlns:p14="http://schemas.microsoft.com/office/powerpoint/2010/main" val="1187944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b="1">
                <a:solidFill>
                  <a:srgbClr val="FFFFFF"/>
                </a:solidFill>
                <a:effectLst>
                  <a:outerShdw blurRad="38100" dist="38100" dir="2700000" algn="tl">
                    <a:srgbClr val="000000">
                      <a:alpha val="43137"/>
                    </a:srgbClr>
                  </a:outerShdw>
                </a:effectLst>
              </a:rPr>
              <a:t>Section 4</a:t>
            </a:r>
          </a:p>
        </p:txBody>
      </p:sp>
      <p:sp>
        <p:nvSpPr>
          <p:cNvPr id="3" name="Title 1">
            <a:extLst>
              <a:ext uri="{FF2B5EF4-FFF2-40B4-BE49-F238E27FC236}">
                <a16:creationId xmlns:a16="http://schemas.microsoft.com/office/drawing/2014/main" id="{E9F04458-5920-F52F-94F4-A10BE63CF92E}"/>
              </a:ext>
            </a:extLst>
          </p:cNvPr>
          <p:cNvSpPr txBox="1">
            <a:spLocks/>
          </p:cNvSpPr>
          <p:nvPr/>
        </p:nvSpPr>
        <p:spPr>
          <a:xfrm>
            <a:off x="4456386" y="3962088"/>
            <a:ext cx="6203795" cy="118610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buSzPct val="80000"/>
            </a:pPr>
            <a:r>
              <a:rPr lang="en-US" sz="3200" b="1" dirty="0">
                <a:solidFill>
                  <a:srgbClr val="FFFFFF">
                    <a:alpha val="70000"/>
                  </a:srgbClr>
                </a:solidFill>
                <a:effectLst>
                  <a:outerShdw blurRad="38100" dist="38100" dir="2700000" algn="tl">
                    <a:srgbClr val="000000">
                      <a:alpha val="43137"/>
                    </a:srgbClr>
                  </a:outerShdw>
                </a:effectLst>
                <a:latin typeface="+mn-lt"/>
                <a:ea typeface="+mn-ea"/>
                <a:cs typeface="+mn-cs"/>
              </a:rPr>
              <a:t>How can we prepare to help?</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7795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b="1">
                <a:solidFill>
                  <a:srgbClr val="FFFFFF"/>
                </a:solidFill>
                <a:effectLst>
                  <a:outerShdw blurRad="38100" dist="38100" dir="2700000" algn="tl">
                    <a:srgbClr val="000000">
                      <a:alpha val="43137"/>
                    </a:srgbClr>
                  </a:outerShdw>
                </a:effectLst>
              </a:rPr>
              <a:t>Section 1</a:t>
            </a:r>
          </a:p>
        </p:txBody>
      </p:sp>
      <p:sp>
        <p:nvSpPr>
          <p:cNvPr id="3" name="Title 1">
            <a:extLst>
              <a:ext uri="{FF2B5EF4-FFF2-40B4-BE49-F238E27FC236}">
                <a16:creationId xmlns:a16="http://schemas.microsoft.com/office/drawing/2014/main" id="{E9F04458-5920-F52F-94F4-A10BE63CF92E}"/>
              </a:ext>
            </a:extLst>
          </p:cNvPr>
          <p:cNvSpPr txBox="1">
            <a:spLocks/>
          </p:cNvSpPr>
          <p:nvPr/>
        </p:nvSpPr>
        <p:spPr>
          <a:xfrm>
            <a:off x="4456386" y="3962088"/>
            <a:ext cx="6203795" cy="118610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1000"/>
              </a:spcBef>
              <a:buClr>
                <a:schemeClr val="accent1"/>
              </a:buClr>
              <a:buSzPct val="80000"/>
            </a:pPr>
            <a:r>
              <a:rPr lang="en-US" sz="3200" b="1" dirty="0">
                <a:solidFill>
                  <a:srgbClr val="FFFFFF">
                    <a:alpha val="70000"/>
                  </a:srgbClr>
                </a:solidFill>
                <a:effectLst>
                  <a:outerShdw blurRad="38100" dist="38100" dir="2700000" algn="tl">
                    <a:srgbClr val="000000">
                      <a:alpha val="43137"/>
                    </a:srgbClr>
                  </a:outerShdw>
                </a:effectLst>
                <a:latin typeface="+mn-lt"/>
                <a:ea typeface="+mn-ea"/>
                <a:cs typeface="+mn-cs"/>
              </a:rPr>
              <a:t>Is this an issue in construction?</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09546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5A44-13D6-951B-E3D8-C1B207E6069A}"/>
              </a:ext>
            </a:extLst>
          </p:cNvPr>
          <p:cNvSpPr>
            <a:spLocks noGrp="1"/>
          </p:cNvSpPr>
          <p:nvPr>
            <p:ph type="title"/>
          </p:nvPr>
        </p:nvSpPr>
        <p:spPr/>
        <p:txBody>
          <a:bodyPr/>
          <a:lstStyle/>
          <a:p>
            <a:r>
              <a:rPr lang="en-US" b="1" dirty="0"/>
              <a:t>How Prepared is your Workplace?</a:t>
            </a:r>
          </a:p>
        </p:txBody>
      </p:sp>
      <p:sp>
        <p:nvSpPr>
          <p:cNvPr id="3" name="Content Placeholder 2">
            <a:extLst>
              <a:ext uri="{FF2B5EF4-FFF2-40B4-BE49-F238E27FC236}">
                <a16:creationId xmlns:a16="http://schemas.microsoft.com/office/drawing/2014/main" id="{8EB13ACA-71E6-4F1D-5204-D90FB12822EC}"/>
              </a:ext>
            </a:extLst>
          </p:cNvPr>
          <p:cNvSpPr>
            <a:spLocks noGrp="1"/>
          </p:cNvSpPr>
          <p:nvPr>
            <p:ph sz="half" idx="1"/>
          </p:nvPr>
        </p:nvSpPr>
        <p:spPr>
          <a:xfrm>
            <a:off x="721306" y="1439126"/>
            <a:ext cx="8884608" cy="4351338"/>
          </a:xfrm>
        </p:spPr>
        <p:txBody>
          <a:bodyPr>
            <a:normAutofit/>
          </a:bodyPr>
          <a:lstStyle/>
          <a:p>
            <a:pPr algn="l"/>
            <a:endParaRPr lang="en-US" sz="1800" b="0" i="0" u="none" strike="noStrike" baseline="0" dirty="0">
              <a:solidFill>
                <a:srgbClr val="000000"/>
              </a:solidFill>
              <a:latin typeface="Wingdings" panose="05000000000000000000" pitchFamily="2" charset="2"/>
            </a:endParaRPr>
          </a:p>
          <a:p>
            <a:r>
              <a:rPr lang="en-US" sz="2400" dirty="0">
                <a:latin typeface="Calibri" panose="020F0502020204030204" pitchFamily="34" charset="0"/>
                <a:cs typeface="Calibri" panose="020F0502020204030204" pitchFamily="34" charset="0"/>
              </a:rPr>
              <a:t>Is </a:t>
            </a:r>
            <a:r>
              <a:rPr lang="en-US" sz="2400" b="0" i="0" u="none" strike="noStrike" baseline="0" dirty="0">
                <a:latin typeface="Calibri" panose="020F0502020204030204" pitchFamily="34" charset="0"/>
                <a:cs typeface="Calibri" panose="020F0502020204030204" pitchFamily="34" charset="0"/>
              </a:rPr>
              <a:t>wellness a priority</a:t>
            </a:r>
            <a:r>
              <a:rPr lang="en-US" sz="2400" dirty="0">
                <a:latin typeface="Calibri" panose="020F0502020204030204" pitchFamily="34" charset="0"/>
                <a:cs typeface="Calibri" panose="020F0502020204030204" pitchFamily="34" charset="0"/>
              </a:rPr>
              <a:t>?</a:t>
            </a:r>
            <a:endParaRPr lang="en-US" sz="2400" b="0" i="0" u="none" strike="noStrike" baseline="0" dirty="0">
              <a:latin typeface="Calibri" panose="020F0502020204030204" pitchFamily="34" charset="0"/>
              <a:cs typeface="Calibri" panose="020F0502020204030204" pitchFamily="34" charset="0"/>
            </a:endParaRPr>
          </a:p>
          <a:p>
            <a:r>
              <a:rPr lang="en-US" sz="2400" b="0" i="0" u="none" strike="noStrike" baseline="0" dirty="0">
                <a:latin typeface="Calibri" panose="020F0502020204030204" pitchFamily="34" charset="0"/>
                <a:cs typeface="Calibri" panose="020F0502020204030204" pitchFamily="34" charset="0"/>
              </a:rPr>
              <a:t>Does </a:t>
            </a:r>
            <a:r>
              <a:rPr lang="en-US" sz="2400" dirty="0">
                <a:latin typeface="Calibri" panose="020F0502020204030204" pitchFamily="34" charset="0"/>
                <a:cs typeface="Calibri" panose="020F0502020204030204" pitchFamily="34" charset="0"/>
              </a:rPr>
              <a:t>c</a:t>
            </a:r>
            <a:r>
              <a:rPr lang="en-US" sz="2400" b="0" i="0" u="none" strike="noStrike" baseline="0" dirty="0">
                <a:latin typeface="Calibri" panose="020F0502020204030204" pitchFamily="34" charset="0"/>
                <a:cs typeface="Calibri" panose="020F0502020204030204" pitchFamily="34" charset="0"/>
              </a:rPr>
              <a:t>ommunication </a:t>
            </a:r>
            <a:r>
              <a:rPr lang="en-US" sz="2400" dirty="0">
                <a:latin typeface="Calibri" panose="020F0502020204030204" pitchFamily="34" charset="0"/>
                <a:cs typeface="Calibri" panose="020F0502020204030204" pitchFamily="34" charset="0"/>
              </a:rPr>
              <a:t>offer</a:t>
            </a:r>
            <a:r>
              <a:rPr lang="en-US" sz="2400" b="0" i="0" u="none" strike="noStrike" baseline="0" dirty="0">
                <a:latin typeface="Calibri" panose="020F0502020204030204" pitchFamily="34" charset="0"/>
                <a:cs typeface="Calibri" panose="020F0502020204030204" pitchFamily="34" charset="0"/>
              </a:rPr>
              <a:t> openness and support?</a:t>
            </a:r>
          </a:p>
          <a:p>
            <a:r>
              <a:rPr lang="en-US" sz="2400" dirty="0">
                <a:latin typeface="Calibri" panose="020F0502020204030204" pitchFamily="34" charset="0"/>
                <a:cs typeface="Calibri" panose="020F0502020204030204" pitchFamily="34" charset="0"/>
              </a:rPr>
              <a:t>Is there a s</a:t>
            </a:r>
            <a:r>
              <a:rPr lang="en-US" sz="2400" b="0" i="0" u="none" strike="noStrike" baseline="0" dirty="0">
                <a:latin typeface="Calibri" panose="020F0502020204030204" pitchFamily="34" charset="0"/>
                <a:cs typeface="Calibri" panose="020F0502020204030204" pitchFamily="34" charset="0"/>
              </a:rPr>
              <a:t>tigma for mental health conditions? </a:t>
            </a:r>
          </a:p>
          <a:p>
            <a:r>
              <a:rPr lang="en-US" sz="2400" b="0" i="0" u="none" strike="noStrike" baseline="0" dirty="0">
                <a:latin typeface="Calibri" panose="020F0502020204030204" pitchFamily="34" charset="0"/>
                <a:cs typeface="Calibri" panose="020F0502020204030204" pitchFamily="34" charset="0"/>
              </a:rPr>
              <a:t>Is </a:t>
            </a:r>
            <a:r>
              <a:rPr lang="en-US" sz="2400" dirty="0">
                <a:latin typeface="Calibri" panose="020F0502020204030204" pitchFamily="34" charset="0"/>
                <a:cs typeface="Calibri" panose="020F0502020204030204" pitchFamily="34" charset="0"/>
              </a:rPr>
              <a:t>s</a:t>
            </a:r>
            <a:r>
              <a:rPr lang="en-US" sz="2400" b="0" i="0" u="none" strike="noStrike" baseline="0" dirty="0">
                <a:latin typeface="Calibri" panose="020F0502020204030204" pitchFamily="34" charset="0"/>
                <a:cs typeface="Calibri" panose="020F0502020204030204" pitchFamily="34" charset="0"/>
              </a:rPr>
              <a:t>tress the norm? </a:t>
            </a:r>
          </a:p>
          <a:p>
            <a:r>
              <a:rPr lang="en-US" sz="2400" dirty="0">
                <a:latin typeface="Calibri" panose="020F0502020204030204" pitchFamily="34" charset="0"/>
                <a:cs typeface="Calibri" panose="020F0502020204030204" pitchFamily="34" charset="0"/>
              </a:rPr>
              <a:t>Are m</a:t>
            </a:r>
            <a:r>
              <a:rPr lang="en-US" sz="2400" b="0" i="0" u="none" strike="noStrike" baseline="0" dirty="0">
                <a:latin typeface="Calibri" panose="020F0502020204030204" pitchFamily="34" charset="0"/>
                <a:cs typeface="Calibri" panose="020F0502020204030204" pitchFamily="34" charset="0"/>
              </a:rPr>
              <a:t>ental health benefits offered and supported at the same level as other physical disorders? </a:t>
            </a:r>
          </a:p>
          <a:p>
            <a:r>
              <a:rPr lang="en-US" sz="2400" b="0" i="0" u="none" strike="noStrike" baseline="0" dirty="0">
                <a:latin typeface="Calibri" panose="020F0502020204030204" pitchFamily="34" charset="0"/>
                <a:cs typeface="Calibri" panose="020F0502020204030204" pitchFamily="34" charset="0"/>
              </a:rPr>
              <a:t>Are workplace postings available for general local mental health resources</a:t>
            </a:r>
            <a:r>
              <a:rPr lang="en-US" sz="2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97319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1303-44B7-4B9A-4513-D1899C2BA9EC}"/>
              </a:ext>
            </a:extLst>
          </p:cNvPr>
          <p:cNvSpPr>
            <a:spLocks noGrp="1"/>
          </p:cNvSpPr>
          <p:nvPr>
            <p:ph type="title"/>
          </p:nvPr>
        </p:nvSpPr>
        <p:spPr>
          <a:xfrm>
            <a:off x="808638" y="368076"/>
            <a:ext cx="9236700" cy="932823"/>
          </a:xfrm>
        </p:spPr>
        <p:txBody>
          <a:bodyPr anchor="b">
            <a:normAutofit/>
          </a:bodyPr>
          <a:lstStyle/>
          <a:p>
            <a:r>
              <a:rPr lang="en-US" sz="5400" b="1" dirty="0"/>
              <a:t>Protective Factors</a:t>
            </a:r>
          </a:p>
        </p:txBody>
      </p:sp>
      <p:sp>
        <p:nvSpPr>
          <p:cNvPr id="3" name="Content Placeholder 2">
            <a:extLst>
              <a:ext uri="{FF2B5EF4-FFF2-40B4-BE49-F238E27FC236}">
                <a16:creationId xmlns:a16="http://schemas.microsoft.com/office/drawing/2014/main" id="{FDB2794E-CB77-843E-730A-1986B3C3A5FC}"/>
              </a:ext>
            </a:extLst>
          </p:cNvPr>
          <p:cNvSpPr>
            <a:spLocks noGrp="1"/>
          </p:cNvSpPr>
          <p:nvPr>
            <p:ph idx="1"/>
          </p:nvPr>
        </p:nvSpPr>
        <p:spPr>
          <a:xfrm>
            <a:off x="808638" y="1428429"/>
            <a:ext cx="8985811" cy="4321921"/>
          </a:xfrm>
        </p:spPr>
        <p:txBody>
          <a:bodyPr anchor="ctr">
            <a:normAutofit lnSpcReduction="10000"/>
          </a:bodyPr>
          <a:lstStyle/>
          <a:p>
            <a:pPr marL="0" indent="0">
              <a:buNone/>
            </a:pPr>
            <a:endParaRPr lang="en-US" sz="1900" b="0" i="0" u="none" strike="noStrike" baseline="0" dirty="0">
              <a:latin typeface="Arial" panose="020B0604020202020204" pitchFamily="34" charset="0"/>
            </a:endParaRPr>
          </a:p>
          <a:p>
            <a:r>
              <a:rPr lang="en-US" sz="2400" b="0" i="0" u="none" strike="noStrike" baseline="0" dirty="0">
                <a:latin typeface="Calibri" panose="020F0502020204030204" pitchFamily="34" charset="0"/>
                <a:cs typeface="Calibri" panose="020F0502020204030204" pitchFamily="34" charset="0"/>
              </a:rPr>
              <a:t>Culture that promotes the importance of safety </a:t>
            </a:r>
          </a:p>
          <a:p>
            <a:r>
              <a:rPr lang="en-US" sz="2400" b="0" i="0" u="none" strike="noStrike" baseline="0" dirty="0">
                <a:latin typeface="Calibri" panose="020F0502020204030204" pitchFamily="34" charset="0"/>
                <a:cs typeface="Calibri" panose="020F0502020204030204" pitchFamily="34" charset="0"/>
              </a:rPr>
              <a:t>Emphasis on teamwork </a:t>
            </a:r>
          </a:p>
          <a:p>
            <a:r>
              <a:rPr lang="en-US" sz="2400" b="0" i="0" u="none" strike="noStrike" baseline="0" dirty="0">
                <a:latin typeface="Calibri" panose="020F0502020204030204" pitchFamily="34" charset="0"/>
                <a:cs typeface="Calibri" panose="020F0502020204030204" pitchFamily="34" charset="0"/>
              </a:rPr>
              <a:t>Culture of employee engagement and connectedness, providing a sense of belonging</a:t>
            </a:r>
          </a:p>
          <a:p>
            <a:r>
              <a:rPr lang="en-US" sz="2400" b="0" i="0" u="none" strike="noStrike" baseline="0" dirty="0">
                <a:latin typeface="Calibri" panose="020F0502020204030204" pitchFamily="34" charset="0"/>
                <a:cs typeface="Calibri" panose="020F0502020204030204" pitchFamily="34" charset="0"/>
              </a:rPr>
              <a:t>Culture of wellness that values mental health </a:t>
            </a:r>
          </a:p>
          <a:p>
            <a:r>
              <a:rPr lang="en-US" sz="2400" b="0" i="0" u="none" strike="noStrike" baseline="0" dirty="0">
                <a:latin typeface="Calibri" panose="020F0502020204030204" pitchFamily="34" charset="0"/>
                <a:cs typeface="Calibri" panose="020F0502020204030204" pitchFamily="34" charset="0"/>
              </a:rPr>
              <a:t>Access to insurance and mental health care (e.g., Employee Assistance Program) </a:t>
            </a:r>
          </a:p>
          <a:p>
            <a:r>
              <a:rPr lang="en-US" sz="2400" b="0" i="0" u="none" strike="noStrike" baseline="0" dirty="0">
                <a:latin typeface="Calibri" panose="020F0502020204030204" pitchFamily="34" charset="0"/>
                <a:cs typeface="Calibri" panose="020F0502020204030204" pitchFamily="34" charset="0"/>
              </a:rPr>
              <a:t>Informational support systems (buddy systems) </a:t>
            </a:r>
          </a:p>
          <a:p>
            <a:r>
              <a:rPr lang="en-US" sz="2400" b="0" i="0" u="none" strike="noStrike" baseline="0" dirty="0">
                <a:latin typeface="Calibri" panose="020F0502020204030204" pitchFamily="34" charset="0"/>
                <a:cs typeface="Calibri" panose="020F0502020204030204" pitchFamily="34" charset="0"/>
              </a:rPr>
              <a:t>Leadership and supervisor training </a:t>
            </a:r>
          </a:p>
          <a:p>
            <a:pPr marL="0" indent="0">
              <a:buNone/>
            </a:pPr>
            <a:endParaRPr lang="en-US" sz="1900" b="0" i="0" u="none" strike="noStrike" baseline="0" dirty="0">
              <a:latin typeface="Arial" panose="020B0604020202020204" pitchFamily="34" charset="0"/>
            </a:endParaRPr>
          </a:p>
        </p:txBody>
      </p:sp>
    </p:spTree>
    <p:extLst>
      <p:ext uri="{BB962C8B-B14F-4D97-AF65-F5344CB8AC3E}">
        <p14:creationId xmlns:p14="http://schemas.microsoft.com/office/powerpoint/2010/main" val="2660519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0197-313A-2457-17AC-BC1AED7DFEC0}"/>
              </a:ext>
            </a:extLst>
          </p:cNvPr>
          <p:cNvSpPr>
            <a:spLocks noGrp="1"/>
          </p:cNvSpPr>
          <p:nvPr>
            <p:ph type="title"/>
          </p:nvPr>
        </p:nvSpPr>
        <p:spPr>
          <a:xfrm>
            <a:off x="677334" y="449344"/>
            <a:ext cx="8596668" cy="1320800"/>
          </a:xfrm>
        </p:spPr>
        <p:txBody>
          <a:bodyPr/>
          <a:lstStyle/>
          <a:p>
            <a:r>
              <a:rPr lang="en-US" b="1" dirty="0"/>
              <a:t>How Prepared is your Workplace (continued)</a:t>
            </a:r>
          </a:p>
        </p:txBody>
      </p:sp>
      <p:sp>
        <p:nvSpPr>
          <p:cNvPr id="3" name="Content Placeholder 2">
            <a:extLst>
              <a:ext uri="{FF2B5EF4-FFF2-40B4-BE49-F238E27FC236}">
                <a16:creationId xmlns:a16="http://schemas.microsoft.com/office/drawing/2014/main" id="{2FE63CDA-0C8E-A7FD-A7FA-6ADC3B9B85C2}"/>
              </a:ext>
            </a:extLst>
          </p:cNvPr>
          <p:cNvSpPr>
            <a:spLocks noGrp="1"/>
          </p:cNvSpPr>
          <p:nvPr>
            <p:ph idx="1"/>
          </p:nvPr>
        </p:nvSpPr>
        <p:spPr>
          <a:xfrm>
            <a:off x="677334" y="1770144"/>
            <a:ext cx="8596668" cy="3880773"/>
          </a:xfrm>
        </p:spPr>
        <p:txBody>
          <a:bodyPr>
            <a:normAutofit fontScale="85000" lnSpcReduction="20000"/>
          </a:bodyPr>
          <a:lstStyle/>
          <a:p>
            <a:r>
              <a:rPr lang="en-US" sz="2800" dirty="0">
                <a:latin typeface="Calibri" panose="020F0502020204030204" pitchFamily="34" charset="0"/>
                <a:cs typeface="Calibri" panose="020F0502020204030204" pitchFamily="34" charset="0"/>
              </a:rPr>
              <a:t>Does workplace </a:t>
            </a:r>
            <a:r>
              <a:rPr lang="en-US" sz="2800" b="0" i="0" u="none" strike="noStrike" baseline="0" dirty="0">
                <a:latin typeface="Calibri" panose="020F0502020204030204" pitchFamily="34" charset="0"/>
                <a:cs typeface="Calibri" panose="020F0502020204030204" pitchFamily="34" charset="0"/>
              </a:rPr>
              <a:t>have an Employee Assistance Program or has one but doesn’t promote it to employees? </a:t>
            </a:r>
          </a:p>
          <a:p>
            <a:r>
              <a:rPr lang="en-US" sz="2800" dirty="0">
                <a:latin typeface="Calibri" panose="020F0502020204030204" pitchFamily="34" charset="0"/>
                <a:cs typeface="Calibri" panose="020F0502020204030204" pitchFamily="34" charset="0"/>
              </a:rPr>
              <a:t>Does workplace </a:t>
            </a:r>
            <a:r>
              <a:rPr lang="en-US" sz="2800" b="0" i="0" u="none" strike="noStrike" baseline="0" dirty="0">
                <a:latin typeface="Calibri" panose="020F0502020204030204" pitchFamily="34" charset="0"/>
                <a:cs typeface="Calibri" panose="020F0502020204030204" pitchFamily="34" charset="0"/>
              </a:rPr>
              <a:t>routinely offer educational programs and training on mental health topics? </a:t>
            </a:r>
          </a:p>
          <a:p>
            <a:r>
              <a:rPr lang="en-US" sz="2800" b="0" i="0" u="none" strike="noStrike" baseline="0" dirty="0">
                <a:latin typeface="Calibri" panose="020F0502020204030204" pitchFamily="34" charset="0"/>
                <a:cs typeface="Calibri" panose="020F0502020204030204" pitchFamily="34" charset="0"/>
              </a:rPr>
              <a:t>Does workplace distribute mental health awareness material (brochures/posters/fact sheets)?</a:t>
            </a:r>
          </a:p>
          <a:p>
            <a:r>
              <a:rPr lang="en-US" sz="2800" dirty="0">
                <a:latin typeface="Calibri" panose="020F0502020204030204" pitchFamily="34" charset="0"/>
                <a:cs typeface="Calibri" panose="020F0502020204030204" pitchFamily="34" charset="0"/>
              </a:rPr>
              <a:t>Does w</a:t>
            </a:r>
            <a:r>
              <a:rPr lang="en-US" sz="2800" b="0" i="0" u="none" strike="noStrike" baseline="0" dirty="0">
                <a:latin typeface="Calibri" panose="020F0502020204030204" pitchFamily="34" charset="0"/>
                <a:cs typeface="Calibri" panose="020F0502020204030204" pitchFamily="34" charset="0"/>
              </a:rPr>
              <a:t>orkplace encourage screening for mental health conditions like depression, anxiety, and substance abuse? </a:t>
            </a:r>
          </a:p>
          <a:p>
            <a:r>
              <a:rPr lang="en-US" sz="2800" dirty="0">
                <a:latin typeface="Calibri" panose="020F0502020204030204" pitchFamily="34" charset="0"/>
                <a:cs typeface="Calibri" panose="020F0502020204030204" pitchFamily="34" charset="0"/>
              </a:rPr>
              <a:t>Does w</a:t>
            </a:r>
            <a:r>
              <a:rPr lang="en-US" sz="2800" b="0" i="0" u="none" strike="noStrike" baseline="0" dirty="0">
                <a:latin typeface="Calibri" panose="020F0502020204030204" pitchFamily="34" charset="0"/>
                <a:cs typeface="Calibri" panose="020F0502020204030204" pitchFamily="34" charset="0"/>
              </a:rPr>
              <a:t>orkplace have Standard Operating Guide for how best to handle suicide crises?</a:t>
            </a:r>
            <a:endParaRPr lang="en-US" sz="28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469212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1B512-FE4C-6B02-3860-5FE6E791A13A}"/>
              </a:ext>
            </a:extLst>
          </p:cNvPr>
          <p:cNvSpPr>
            <a:spLocks noGrp="1"/>
          </p:cNvSpPr>
          <p:nvPr>
            <p:ph type="title"/>
          </p:nvPr>
        </p:nvSpPr>
        <p:spPr/>
        <p:txBody>
          <a:bodyPr/>
          <a:lstStyle/>
          <a:p>
            <a:r>
              <a:rPr lang="en-US" b="1" dirty="0"/>
              <a:t>Changing Organizational Policies and Culture</a:t>
            </a:r>
          </a:p>
        </p:txBody>
      </p:sp>
      <p:sp>
        <p:nvSpPr>
          <p:cNvPr id="3" name="Content Placeholder 2">
            <a:extLst>
              <a:ext uri="{FF2B5EF4-FFF2-40B4-BE49-F238E27FC236}">
                <a16:creationId xmlns:a16="http://schemas.microsoft.com/office/drawing/2014/main" id="{5804684A-D561-4F1C-6C95-3DB9EBD51BC0}"/>
              </a:ext>
            </a:extLst>
          </p:cNvPr>
          <p:cNvSpPr>
            <a:spLocks noGrp="1"/>
          </p:cNvSpPr>
          <p:nvPr>
            <p:ph idx="1"/>
          </p:nvPr>
        </p:nvSpPr>
        <p:spPr/>
        <p:txBody>
          <a:bodyPr>
            <a:normAutofit/>
          </a:bodyPr>
          <a:lstStyle/>
          <a:p>
            <a:r>
              <a:rPr lang="en-US" sz="2400" b="0" i="0" dirty="0">
                <a:solidFill>
                  <a:srgbClr val="000000"/>
                </a:solidFill>
                <a:effectLst/>
                <a:latin typeface="Calibri" panose="020F0502020204030204" pitchFamily="34" charset="0"/>
                <a:cs typeface="Calibri" panose="020F0502020204030204" pitchFamily="34" charset="0"/>
              </a:rPr>
              <a:t>Changing organizational polices and culture to promote a protective environment for workers, such as:</a:t>
            </a:r>
          </a:p>
          <a:p>
            <a:r>
              <a:rPr lang="en-US" sz="2600" b="0" i="0" dirty="0">
                <a:solidFill>
                  <a:srgbClr val="000000"/>
                </a:solidFill>
                <a:effectLst/>
                <a:latin typeface="Calibri" panose="020F0502020204030204" pitchFamily="34" charset="0"/>
                <a:cs typeface="Calibri" panose="020F0502020204030204" pitchFamily="34" charset="0"/>
              </a:rPr>
              <a:t>Promoting prosocial behavior among employees (e.g., asking for help)</a:t>
            </a:r>
          </a:p>
          <a:p>
            <a:r>
              <a:rPr lang="en-US" sz="2600" b="0" i="0" dirty="0">
                <a:solidFill>
                  <a:srgbClr val="000000"/>
                </a:solidFill>
                <a:effectLst/>
                <a:latin typeface="Calibri" panose="020F0502020204030204" pitchFamily="34" charset="0"/>
                <a:cs typeface="Calibri" panose="020F0502020204030204" pitchFamily="34" charset="0"/>
              </a:rPr>
              <a:t>Assessing and referring employees to helping services (e.g., mental health, substance abuse treatment, financial counseling)</a:t>
            </a:r>
          </a:p>
          <a:p>
            <a:r>
              <a:rPr lang="en-US" sz="2600" b="0" i="0" dirty="0">
                <a:solidFill>
                  <a:srgbClr val="000000"/>
                </a:solidFill>
                <a:effectLst/>
                <a:latin typeface="Calibri" panose="020F0502020204030204" pitchFamily="34" charset="0"/>
                <a:cs typeface="Calibri" panose="020F0502020204030204" pitchFamily="34" charset="0"/>
              </a:rPr>
              <a:t>Developing crisis response plans for post-suicide events</a:t>
            </a:r>
          </a:p>
          <a:p>
            <a:pPr marL="0" indent="0">
              <a:buNone/>
            </a:pPr>
            <a:endParaRPr lang="en-US" dirty="0"/>
          </a:p>
        </p:txBody>
      </p:sp>
    </p:spTree>
    <p:extLst>
      <p:ext uri="{BB962C8B-B14F-4D97-AF65-F5344CB8AC3E}">
        <p14:creationId xmlns:p14="http://schemas.microsoft.com/office/powerpoint/2010/main" val="576317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572493" y="238539"/>
            <a:ext cx="11018520" cy="1434415"/>
          </a:xfrm>
        </p:spPr>
        <p:txBody>
          <a:bodyPr anchor="b">
            <a:normAutofit/>
          </a:bodyPr>
          <a:lstStyle/>
          <a:p>
            <a:r>
              <a:rPr lang="en-US" sz="5400" b="1" dirty="0"/>
              <a:t>Toolbox Talks?</a:t>
            </a:r>
          </a:p>
        </p:txBody>
      </p:sp>
      <p:pic>
        <p:nvPicPr>
          <p:cNvPr id="5" name="Picture 4">
            <a:extLst>
              <a:ext uri="{FF2B5EF4-FFF2-40B4-BE49-F238E27FC236}">
                <a16:creationId xmlns:a16="http://schemas.microsoft.com/office/drawing/2014/main" id="{058F2F83-AE88-BDEF-B733-775777CC06EA}"/>
              </a:ext>
            </a:extLst>
          </p:cNvPr>
          <p:cNvPicPr>
            <a:picLocks noChangeAspect="1"/>
          </p:cNvPicPr>
          <p:nvPr/>
        </p:nvPicPr>
        <p:blipFill>
          <a:blip r:embed="rId3"/>
          <a:stretch>
            <a:fillRect/>
          </a:stretch>
        </p:blipFill>
        <p:spPr>
          <a:xfrm>
            <a:off x="572493" y="437975"/>
            <a:ext cx="4751982" cy="5982045"/>
          </a:xfrm>
          <a:prstGeom prst="rect">
            <a:avLst/>
          </a:prstGeom>
        </p:spPr>
      </p:pic>
      <p:pic>
        <p:nvPicPr>
          <p:cNvPr id="12" name="Picture 11">
            <a:extLst>
              <a:ext uri="{FF2B5EF4-FFF2-40B4-BE49-F238E27FC236}">
                <a16:creationId xmlns:a16="http://schemas.microsoft.com/office/drawing/2014/main" id="{47EB212D-65D1-5369-4DD4-4194BAE708F9}"/>
              </a:ext>
            </a:extLst>
          </p:cNvPr>
          <p:cNvPicPr>
            <a:picLocks noChangeAspect="1"/>
          </p:cNvPicPr>
          <p:nvPr/>
        </p:nvPicPr>
        <p:blipFill>
          <a:blip r:embed="rId4"/>
          <a:stretch>
            <a:fillRect/>
          </a:stretch>
        </p:blipFill>
        <p:spPr>
          <a:xfrm>
            <a:off x="5658843" y="514175"/>
            <a:ext cx="4751982" cy="5982045"/>
          </a:xfrm>
          <a:prstGeom prst="rect">
            <a:avLst/>
          </a:prstGeom>
        </p:spPr>
      </p:pic>
    </p:spTree>
    <p:extLst>
      <p:ext uri="{BB962C8B-B14F-4D97-AF65-F5344CB8AC3E}">
        <p14:creationId xmlns:p14="http://schemas.microsoft.com/office/powerpoint/2010/main" val="67306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0BFD579-6987-AD02-1A4C-315081439CD2}"/>
              </a:ext>
            </a:extLst>
          </p:cNvPr>
          <p:cNvSpPr>
            <a:spLocks noGrp="1"/>
          </p:cNvSpPr>
          <p:nvPr>
            <p:ph type="title"/>
          </p:nvPr>
        </p:nvSpPr>
        <p:spPr>
          <a:xfrm>
            <a:off x="673754" y="643467"/>
            <a:ext cx="4203045" cy="1375608"/>
          </a:xfrm>
        </p:spPr>
        <p:txBody>
          <a:bodyPr anchor="ctr">
            <a:normAutofit/>
          </a:bodyPr>
          <a:lstStyle/>
          <a:p>
            <a:r>
              <a:rPr lang="en-US" b="1" dirty="0">
                <a:solidFill>
                  <a:schemeClr val="bg1"/>
                </a:solidFill>
              </a:rPr>
              <a:t>Referring Individuals to Help</a:t>
            </a:r>
          </a:p>
        </p:txBody>
      </p:sp>
      <p:sp>
        <p:nvSpPr>
          <p:cNvPr id="3" name="Content Placeholder 2">
            <a:extLst>
              <a:ext uri="{FF2B5EF4-FFF2-40B4-BE49-F238E27FC236}">
                <a16:creationId xmlns:a16="http://schemas.microsoft.com/office/drawing/2014/main" id="{CC1D5E25-38CF-AF86-59AE-E76632FC3B1A}"/>
              </a:ext>
            </a:extLst>
          </p:cNvPr>
          <p:cNvSpPr>
            <a:spLocks noGrp="1"/>
          </p:cNvSpPr>
          <p:nvPr>
            <p:ph idx="1"/>
          </p:nvPr>
        </p:nvSpPr>
        <p:spPr>
          <a:xfrm>
            <a:off x="673754" y="2160590"/>
            <a:ext cx="3973943" cy="3440110"/>
          </a:xfrm>
        </p:spPr>
        <p:txBody>
          <a:bodyPr>
            <a:normAutofit/>
          </a:bodyPr>
          <a:lstStyle/>
          <a:p>
            <a:r>
              <a:rPr lang="en-US">
                <a:solidFill>
                  <a:schemeClr val="bg1"/>
                </a:solidFill>
                <a:latin typeface="Calibri" panose="020F0502020204030204" pitchFamily="34" charset="0"/>
                <a:cs typeface="Calibri" panose="020F0502020204030204" pitchFamily="34" charset="0"/>
              </a:rPr>
              <a:t>We are not medical experts</a:t>
            </a:r>
          </a:p>
          <a:p>
            <a:r>
              <a:rPr lang="en-US">
                <a:solidFill>
                  <a:schemeClr val="bg1"/>
                </a:solidFill>
                <a:latin typeface="Calibri" panose="020F0502020204030204" pitchFamily="34" charset="0"/>
                <a:cs typeface="Calibri" panose="020F0502020204030204" pitchFamily="34" charset="0"/>
              </a:rPr>
              <a:t>988</a:t>
            </a:r>
          </a:p>
          <a:p>
            <a:r>
              <a:rPr lang="en-US">
                <a:solidFill>
                  <a:schemeClr val="bg1"/>
                </a:solidFill>
                <a:latin typeface="Calibri" panose="020F0502020204030204" pitchFamily="34" charset="0"/>
                <a:cs typeface="Calibri" panose="020F0502020204030204" pitchFamily="34" charset="0"/>
              </a:rPr>
              <a:t>EAP</a:t>
            </a:r>
          </a:p>
          <a:p>
            <a:r>
              <a:rPr lang="en-US">
                <a:solidFill>
                  <a:schemeClr val="bg1"/>
                </a:solidFill>
                <a:latin typeface="Calibri" panose="020F0502020204030204" pitchFamily="34" charset="0"/>
                <a:cs typeface="Calibri" panose="020F0502020204030204" pitchFamily="34" charset="0"/>
              </a:rPr>
              <a:t>BCRC/ Perspectives in Indiana</a:t>
            </a:r>
          </a:p>
        </p:txBody>
      </p:sp>
      <p:pic>
        <p:nvPicPr>
          <p:cNvPr id="6" name="Picture 5">
            <a:extLst>
              <a:ext uri="{FF2B5EF4-FFF2-40B4-BE49-F238E27FC236}">
                <a16:creationId xmlns:a16="http://schemas.microsoft.com/office/drawing/2014/main" id="{6646C56D-E7ED-E404-CDC8-71CF65E00365}"/>
              </a:ext>
            </a:extLst>
          </p:cNvPr>
          <p:cNvPicPr>
            <a:picLocks noChangeAspect="1"/>
          </p:cNvPicPr>
          <p:nvPr/>
        </p:nvPicPr>
        <p:blipFill>
          <a:blip r:embed="rId3"/>
          <a:stretch>
            <a:fillRect/>
          </a:stretch>
        </p:blipFill>
        <p:spPr>
          <a:xfrm>
            <a:off x="5729302" y="1431491"/>
            <a:ext cx="5828590" cy="4502585"/>
          </a:xfrm>
          <a:prstGeom prst="rect">
            <a:avLst/>
          </a:prstGeom>
        </p:spPr>
      </p:pic>
      <p:sp>
        <p:nvSpPr>
          <p:cNvPr id="32" name="Isosceles Triangle 31">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67936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677334" y="609599"/>
            <a:ext cx="3843375" cy="5545667"/>
          </a:xfrm>
        </p:spPr>
        <p:txBody>
          <a:bodyPr anchor="ctr">
            <a:normAutofit/>
          </a:bodyPr>
          <a:lstStyle/>
          <a:p>
            <a:r>
              <a:rPr lang="en-US" b="1">
                <a:solidFill>
                  <a:schemeClr val="tx1">
                    <a:lumMod val="85000"/>
                    <a:lumOff val="15000"/>
                  </a:schemeClr>
                </a:solidFill>
                <a:effectLst>
                  <a:outerShdw blurRad="38100" dist="38100" dir="2700000" algn="tl">
                    <a:srgbClr val="000000">
                      <a:alpha val="43137"/>
                    </a:srgbClr>
                  </a:outerShdw>
                </a:effectLst>
              </a:rPr>
              <a:t>Section 5</a:t>
            </a:r>
          </a:p>
        </p:txBody>
      </p:sp>
      <p:sp>
        <p:nvSpPr>
          <p:cNvPr id="3" name="Title 1">
            <a:extLst>
              <a:ext uri="{FF2B5EF4-FFF2-40B4-BE49-F238E27FC236}">
                <a16:creationId xmlns:a16="http://schemas.microsoft.com/office/drawing/2014/main" id="{E9F04458-5920-F52F-94F4-A10BE63CF92E}"/>
              </a:ext>
            </a:extLst>
          </p:cNvPr>
          <p:cNvSpPr txBox="1">
            <a:spLocks/>
          </p:cNvSpPr>
          <p:nvPr/>
        </p:nvSpPr>
        <p:spPr>
          <a:xfrm>
            <a:off x="6116084" y="609600"/>
            <a:ext cx="5672262" cy="55456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sz="4400" b="1" dirty="0">
                <a:solidFill>
                  <a:srgbClr val="FFFFFF"/>
                </a:solidFill>
                <a:effectLst>
                  <a:outerShdw blurRad="38100" dist="38100" dir="2700000" algn="tl">
                    <a:srgbClr val="000000">
                      <a:alpha val="43137"/>
                    </a:srgbClr>
                  </a:outerShdw>
                </a:effectLst>
              </a:rPr>
              <a:t>We’re all in this together!</a:t>
            </a:r>
          </a:p>
        </p:txBody>
      </p:sp>
    </p:spTree>
    <p:extLst>
      <p:ext uri="{BB962C8B-B14F-4D97-AF65-F5344CB8AC3E}">
        <p14:creationId xmlns:p14="http://schemas.microsoft.com/office/powerpoint/2010/main" val="5981278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566D-7D44-F79D-37F8-200381EE5BB1}"/>
              </a:ext>
            </a:extLst>
          </p:cNvPr>
          <p:cNvSpPr>
            <a:spLocks noGrp="1"/>
          </p:cNvSpPr>
          <p:nvPr>
            <p:ph type="title"/>
          </p:nvPr>
        </p:nvSpPr>
        <p:spPr>
          <a:xfrm>
            <a:off x="572493" y="511277"/>
            <a:ext cx="8138888" cy="943897"/>
          </a:xfrm>
        </p:spPr>
        <p:txBody>
          <a:bodyPr anchor="b">
            <a:normAutofit/>
          </a:bodyPr>
          <a:lstStyle/>
          <a:p>
            <a:r>
              <a:rPr lang="en-US" sz="5400" b="1" dirty="0"/>
              <a:t>Save the Date</a:t>
            </a:r>
          </a:p>
        </p:txBody>
      </p:sp>
      <p:pic>
        <p:nvPicPr>
          <p:cNvPr id="4" name="Picture 3">
            <a:extLst>
              <a:ext uri="{FF2B5EF4-FFF2-40B4-BE49-F238E27FC236}">
                <a16:creationId xmlns:a16="http://schemas.microsoft.com/office/drawing/2014/main" id="{564EFA43-2874-EBB3-656B-33EE64966B73}"/>
              </a:ext>
            </a:extLst>
          </p:cNvPr>
          <p:cNvPicPr>
            <a:picLocks noChangeAspect="1"/>
          </p:cNvPicPr>
          <p:nvPr/>
        </p:nvPicPr>
        <p:blipFill>
          <a:blip r:embed="rId2"/>
          <a:stretch>
            <a:fillRect/>
          </a:stretch>
        </p:blipFill>
        <p:spPr>
          <a:xfrm>
            <a:off x="248029" y="1760534"/>
            <a:ext cx="11017764" cy="4178150"/>
          </a:xfrm>
          <a:prstGeom prst="rect">
            <a:avLst/>
          </a:prstGeom>
        </p:spPr>
      </p:pic>
    </p:spTree>
    <p:extLst>
      <p:ext uri="{BB962C8B-B14F-4D97-AF65-F5344CB8AC3E}">
        <p14:creationId xmlns:p14="http://schemas.microsoft.com/office/powerpoint/2010/main" val="4019141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261A-E70D-B3B3-A547-9CAF06062CCF}"/>
              </a:ext>
            </a:extLst>
          </p:cNvPr>
          <p:cNvSpPr>
            <a:spLocks noGrp="1"/>
          </p:cNvSpPr>
          <p:nvPr>
            <p:ph type="title"/>
          </p:nvPr>
        </p:nvSpPr>
        <p:spPr/>
        <p:txBody>
          <a:bodyPr/>
          <a:lstStyle/>
          <a:p>
            <a:r>
              <a:rPr lang="en-US" dirty="0"/>
              <a:t>OSHA Rights and Responsibilities</a:t>
            </a:r>
          </a:p>
        </p:txBody>
      </p:sp>
      <p:sp>
        <p:nvSpPr>
          <p:cNvPr id="3" name="Content Placeholder 2">
            <a:extLst>
              <a:ext uri="{FF2B5EF4-FFF2-40B4-BE49-F238E27FC236}">
                <a16:creationId xmlns:a16="http://schemas.microsoft.com/office/drawing/2014/main" id="{1F293D6C-E1F3-245C-A746-03D67F1283CB}"/>
              </a:ext>
            </a:extLst>
          </p:cNvPr>
          <p:cNvSpPr>
            <a:spLocks noGrp="1"/>
          </p:cNvSpPr>
          <p:nvPr>
            <p:ph idx="1"/>
          </p:nvPr>
        </p:nvSpPr>
        <p:spPr/>
        <p:txBody>
          <a:bodyPr/>
          <a:lstStyle/>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A safe and healthful workplace </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Know about hazardous chemicals</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Information about injuries and illnesses in your workplace </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Complain or request hazard correction from employer </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Training</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Hazard exposure and medical records</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File a complaint with OSHA</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Participate in an OSHA inspection</a:t>
            </a:r>
            <a:endParaRPr lang="en-US" altLang="en-US" sz="1800" dirty="0">
              <a:solidFill>
                <a:prstClr val="black"/>
              </a:solidFill>
              <a:latin typeface="Trebuchet MS"/>
            </a:endParaRP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Be free from retaliation for exercising safety and health rights whistleblower protection Section 11c</a:t>
            </a:r>
          </a:p>
          <a:p>
            <a:pPr marL="742950" lvl="1" indent="-285750">
              <a:lnSpc>
                <a:spcPct val="100000"/>
              </a:lnSpc>
              <a:spcBef>
                <a:spcPct val="20000"/>
              </a:spcBef>
              <a:buFont typeface="Arial" panose="020B0604020202020204" pitchFamily="34" charset="0"/>
              <a:buChar char="–"/>
            </a:pPr>
            <a:r>
              <a:rPr lang="en-US" altLang="en-US" sz="1800" i="1" dirty="0">
                <a:solidFill>
                  <a:prstClr val="black"/>
                </a:solidFill>
                <a:latin typeface="Trebuchet MS"/>
              </a:rPr>
              <a:t>Employer rights and responsibilities</a:t>
            </a:r>
            <a:endParaRPr lang="en-US" altLang="en-US" sz="1800" dirty="0">
              <a:solidFill>
                <a:prstClr val="black"/>
              </a:solidFill>
              <a:latin typeface="Trebuchet MS"/>
            </a:endParaRPr>
          </a:p>
          <a:p>
            <a:endParaRPr lang="en-US" dirty="0"/>
          </a:p>
        </p:txBody>
      </p:sp>
    </p:spTree>
    <p:extLst>
      <p:ext uri="{BB962C8B-B14F-4D97-AF65-F5344CB8AC3E}">
        <p14:creationId xmlns:p14="http://schemas.microsoft.com/office/powerpoint/2010/main" val="2625565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 name="Rectangle 19">
            <a:extLst>
              <a:ext uri="{FF2B5EF4-FFF2-40B4-BE49-F238E27FC236}">
                <a16:creationId xmlns:a16="http://schemas.microsoft.com/office/drawing/2014/main" id="{9B8A5A16-7BE9-4AA1-9B5E-00FAFA5C8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93528F3-EFCB-4F9C-AC6F-A130BC6FAC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433639C4-7BA8-46BF-B77F-C44F350F8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B4FA542-2523-4BD8-BCF7-09F23BB6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DC937BF-4C1E-4507-B43D-0C7644CAE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47E376DE-2C96-4763-AD42-01D60C2B0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B158AF34-A9BC-4D79-9525-2D355954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9C7FAAF9-2552-422D-846A-3ADC4AD46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AE9C7168-E636-4C02-96D2-6D5824035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EFA004EC-0377-4ED7-AA13-B901F5D0B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7874CAB0-23F6-4DCB-B2FB-6ABE95AA5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8024AF93-149D-4CDC-9A3F-5B87F347D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Title 1">
            <a:extLst>
              <a:ext uri="{FF2B5EF4-FFF2-40B4-BE49-F238E27FC236}">
                <a16:creationId xmlns:a16="http://schemas.microsoft.com/office/drawing/2014/main" id="{E9F04458-5920-F52F-94F4-A10BE63CF92E}"/>
              </a:ext>
            </a:extLst>
          </p:cNvPr>
          <p:cNvSpPr txBox="1">
            <a:spLocks/>
          </p:cNvSpPr>
          <p:nvPr/>
        </p:nvSpPr>
        <p:spPr>
          <a:xfrm>
            <a:off x="1507067" y="2404534"/>
            <a:ext cx="7766936" cy="1646302"/>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sz="5400" b="1" dirty="0">
                <a:solidFill>
                  <a:srgbClr val="FFFFFF"/>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408059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E237-592C-5F38-562C-4B04D2E3CD3C}"/>
              </a:ext>
            </a:extLst>
          </p:cNvPr>
          <p:cNvSpPr>
            <a:spLocks noGrp="1"/>
          </p:cNvSpPr>
          <p:nvPr>
            <p:ph type="title"/>
          </p:nvPr>
        </p:nvSpPr>
        <p:spPr>
          <a:xfrm>
            <a:off x="430889" y="329131"/>
            <a:ext cx="8854513" cy="1554480"/>
          </a:xfrm>
        </p:spPr>
        <p:txBody>
          <a:bodyPr anchor="ctr">
            <a:normAutofit/>
          </a:bodyPr>
          <a:lstStyle/>
          <a:p>
            <a:r>
              <a:rPr lang="en-US" sz="4800" b="1" dirty="0"/>
              <a:t>Whats your Perception?</a:t>
            </a:r>
          </a:p>
        </p:txBody>
      </p:sp>
      <p:graphicFrame>
        <p:nvGraphicFramePr>
          <p:cNvPr id="5" name="Content Placeholder 2">
            <a:extLst>
              <a:ext uri="{FF2B5EF4-FFF2-40B4-BE49-F238E27FC236}">
                <a16:creationId xmlns:a16="http://schemas.microsoft.com/office/drawing/2014/main" id="{C78305F6-F0FF-9EE8-08FF-DB69981D3D79}"/>
              </a:ext>
            </a:extLst>
          </p:cNvPr>
          <p:cNvGraphicFramePr>
            <a:graphicFrameLocks noGrp="1"/>
          </p:cNvGraphicFramePr>
          <p:nvPr>
            <p:ph idx="1"/>
            <p:extLst>
              <p:ext uri="{D42A27DB-BD31-4B8C-83A1-F6EECF244321}">
                <p14:modId xmlns:p14="http://schemas.microsoft.com/office/powerpoint/2010/main" val="4257852084"/>
              </p:ext>
            </p:extLst>
          </p:nvPr>
        </p:nvGraphicFramePr>
        <p:xfrm>
          <a:off x="536957" y="2621593"/>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027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E553-7964-87E9-0BB0-B029A71DC56A}"/>
              </a:ext>
            </a:extLst>
          </p:cNvPr>
          <p:cNvSpPr>
            <a:spLocks noGrp="1"/>
          </p:cNvSpPr>
          <p:nvPr>
            <p:ph type="title"/>
          </p:nvPr>
        </p:nvSpPr>
        <p:spPr>
          <a:xfrm>
            <a:off x="677333" y="609600"/>
            <a:ext cx="8849725" cy="1320800"/>
          </a:xfrm>
        </p:spPr>
        <p:txBody>
          <a:bodyPr>
            <a:normAutofit fontScale="90000"/>
          </a:bodyPr>
          <a:lstStyle/>
          <a:p>
            <a:r>
              <a:rPr lang="en-US" b="1" i="0" dirty="0">
                <a:solidFill>
                  <a:schemeClr val="accent3">
                    <a:lumMod val="75000"/>
                  </a:schemeClr>
                </a:solidFill>
                <a:effectLst/>
                <a:latin typeface="Open Sans" panose="020B0606030504020204" pitchFamily="34" charset="0"/>
              </a:rPr>
              <a:t>What do we know about the suicide problem?</a:t>
            </a:r>
            <a:br>
              <a:rPr lang="en-US" b="0" i="0" dirty="0">
                <a:solidFill>
                  <a:srgbClr val="000000"/>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BA7B86B0-E6A0-54CD-0176-42020DBB2B43}"/>
              </a:ext>
            </a:extLst>
          </p:cNvPr>
          <p:cNvSpPr>
            <a:spLocks noGrp="1"/>
          </p:cNvSpPr>
          <p:nvPr>
            <p:ph idx="1"/>
          </p:nvPr>
        </p:nvSpPr>
        <p:spPr/>
        <p:txBody>
          <a:bodyPr>
            <a:normAutofit/>
          </a:bodyPr>
          <a:lstStyle/>
          <a:p>
            <a:pPr algn="l"/>
            <a:r>
              <a:rPr lang="en-US" sz="2400" b="0" i="0" dirty="0">
                <a:solidFill>
                  <a:srgbClr val="000000"/>
                </a:solidFill>
                <a:effectLst/>
                <a:latin typeface="Calibri" panose="020F0502020204030204" pitchFamily="34" charset="0"/>
                <a:cs typeface="Calibri" panose="020F0502020204030204" pitchFamily="34" charset="0"/>
              </a:rPr>
              <a:t>In 2020, there were </a:t>
            </a:r>
            <a:r>
              <a:rPr lang="en-US" sz="2400" b="0" i="0" u="sng" dirty="0">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45,979 deaths by suicide</a:t>
            </a:r>
            <a:r>
              <a:rPr lang="en-US" sz="2400" b="0" i="0" dirty="0">
                <a:effectLst/>
                <a:latin typeface="Calibri" panose="020F0502020204030204" pitchFamily="34" charset="0"/>
                <a:cs typeface="Calibri" panose="020F0502020204030204" pitchFamily="34" charset="0"/>
              </a:rPr>
              <a:t> </a:t>
            </a:r>
            <a:r>
              <a:rPr lang="en-US" sz="2400" b="0" i="0" dirty="0">
                <a:solidFill>
                  <a:srgbClr val="000000"/>
                </a:solidFill>
                <a:effectLst/>
                <a:latin typeface="Calibri" panose="020F0502020204030204" pitchFamily="34" charset="0"/>
                <a:cs typeface="Calibri" panose="020F0502020204030204" pitchFamily="34" charset="0"/>
              </a:rPr>
              <a:t>in the United States, which is about 1 suicide every 11 minutes.</a:t>
            </a:r>
            <a:r>
              <a:rPr lang="en-US" sz="2400" b="0" i="0" u="none" strike="noStrike" baseline="30000" dirty="0">
                <a:solidFill>
                  <a:srgbClr val="000000"/>
                </a:solidFill>
                <a:effectLst/>
                <a:latin typeface="Calibri" panose="020F0502020204030204" pitchFamily="34" charset="0"/>
                <a:cs typeface="Calibri" panose="020F0502020204030204" pitchFamily="34" charset="0"/>
              </a:rPr>
              <a:t>1</a:t>
            </a:r>
            <a:r>
              <a:rPr lang="en-US" sz="2400" b="0" i="0" dirty="0">
                <a:solidFill>
                  <a:srgbClr val="000000"/>
                </a:solidFill>
                <a:effectLst/>
                <a:latin typeface="Calibri" panose="020F0502020204030204" pitchFamily="34" charset="0"/>
                <a:cs typeface="Calibri" panose="020F0502020204030204" pitchFamily="34" charset="0"/>
              </a:rPr>
              <a:t> Suicide was the:</a:t>
            </a:r>
          </a:p>
          <a:p>
            <a:pPr lvl="1"/>
            <a:r>
              <a:rPr lang="en-US" sz="2000" b="0" i="0" dirty="0">
                <a:solidFill>
                  <a:srgbClr val="000000"/>
                </a:solidFill>
                <a:effectLst/>
                <a:latin typeface="Calibri" panose="020F0502020204030204" pitchFamily="34" charset="0"/>
                <a:cs typeface="Calibri" panose="020F0502020204030204" pitchFamily="34" charset="0"/>
              </a:rPr>
              <a:t>2</a:t>
            </a:r>
            <a:r>
              <a:rPr lang="en-US" sz="2000" b="0" i="0" u="none" strike="noStrike" baseline="30000" dirty="0">
                <a:solidFill>
                  <a:srgbClr val="000000"/>
                </a:solidFill>
                <a:effectLst/>
                <a:latin typeface="Calibri" panose="020F0502020204030204" pitchFamily="34" charset="0"/>
                <a:cs typeface="Calibri" panose="020F0502020204030204" pitchFamily="34" charset="0"/>
              </a:rPr>
              <a:t>nd</a:t>
            </a:r>
            <a:r>
              <a:rPr lang="en-US" sz="2000" b="0" i="0" dirty="0">
                <a:solidFill>
                  <a:srgbClr val="000000"/>
                </a:solidFill>
                <a:effectLst/>
                <a:latin typeface="Calibri" panose="020F0502020204030204" pitchFamily="34" charset="0"/>
                <a:cs typeface="Calibri" panose="020F0502020204030204" pitchFamily="34" charset="0"/>
              </a:rPr>
              <a:t> leading cause of death among people 10 to 34 years of age</a:t>
            </a:r>
          </a:p>
          <a:p>
            <a:pPr lvl="1"/>
            <a:r>
              <a:rPr lang="en-US" sz="2000" b="0" i="0" dirty="0">
                <a:solidFill>
                  <a:srgbClr val="000000"/>
                </a:solidFill>
                <a:effectLst/>
                <a:latin typeface="Calibri" panose="020F0502020204030204" pitchFamily="34" charset="0"/>
                <a:cs typeface="Calibri" panose="020F0502020204030204" pitchFamily="34" charset="0"/>
              </a:rPr>
              <a:t>4</a:t>
            </a:r>
            <a:r>
              <a:rPr lang="en-US" sz="2000" b="0" i="0" u="none" strike="noStrike" baseline="30000" dirty="0">
                <a:solidFill>
                  <a:srgbClr val="000000"/>
                </a:solidFill>
                <a:effectLst/>
                <a:latin typeface="Calibri" panose="020F0502020204030204" pitchFamily="34" charset="0"/>
                <a:cs typeface="Calibri" panose="020F0502020204030204" pitchFamily="34" charset="0"/>
              </a:rPr>
              <a:t>th</a:t>
            </a:r>
            <a:r>
              <a:rPr lang="en-US" sz="2000" b="0" i="0" dirty="0">
                <a:solidFill>
                  <a:srgbClr val="000000"/>
                </a:solidFill>
                <a:effectLst/>
                <a:latin typeface="Calibri" panose="020F0502020204030204" pitchFamily="34" charset="0"/>
                <a:cs typeface="Calibri" panose="020F0502020204030204" pitchFamily="34" charset="0"/>
              </a:rPr>
              <a:t> leading cause of death among people 35 to 44 years of age</a:t>
            </a:r>
          </a:p>
          <a:p>
            <a:pPr lvl="1"/>
            <a:r>
              <a:rPr lang="en-US" sz="2000" b="0" i="0" dirty="0">
                <a:solidFill>
                  <a:srgbClr val="000000"/>
                </a:solidFill>
                <a:effectLst/>
                <a:latin typeface="Calibri" panose="020F0502020204030204" pitchFamily="34" charset="0"/>
                <a:cs typeface="Calibri" panose="020F0502020204030204" pitchFamily="34" charset="0"/>
              </a:rPr>
              <a:t>7</a:t>
            </a:r>
            <a:r>
              <a:rPr lang="en-US" sz="2000" b="0" i="0" u="none" strike="noStrike" baseline="30000" dirty="0">
                <a:solidFill>
                  <a:srgbClr val="000000"/>
                </a:solidFill>
                <a:effectLst/>
                <a:latin typeface="Calibri" panose="020F0502020204030204" pitchFamily="34" charset="0"/>
                <a:cs typeface="Calibri" panose="020F0502020204030204" pitchFamily="34" charset="0"/>
              </a:rPr>
              <a:t>th</a:t>
            </a:r>
            <a:r>
              <a:rPr lang="en-US" sz="2000" b="0" i="0" dirty="0">
                <a:solidFill>
                  <a:srgbClr val="000000"/>
                </a:solidFill>
                <a:effectLst/>
                <a:latin typeface="Calibri" panose="020F0502020204030204" pitchFamily="34" charset="0"/>
                <a:cs typeface="Calibri" panose="020F0502020204030204" pitchFamily="34" charset="0"/>
              </a:rPr>
              <a:t> leading cause of death among people 45 to 54 years of age</a:t>
            </a:r>
          </a:p>
          <a:p>
            <a:pPr lvl="1"/>
            <a:r>
              <a:rPr lang="en-US" sz="2000" b="0" i="0" dirty="0">
                <a:solidFill>
                  <a:srgbClr val="000000"/>
                </a:solidFill>
                <a:effectLst/>
                <a:latin typeface="Calibri" panose="020F0502020204030204" pitchFamily="34" charset="0"/>
                <a:cs typeface="Calibri" panose="020F0502020204030204" pitchFamily="34" charset="0"/>
              </a:rPr>
              <a:t>9</a:t>
            </a:r>
            <a:r>
              <a:rPr lang="en-US" sz="2000" b="0" i="0" u="none" strike="noStrike" baseline="30000" dirty="0">
                <a:solidFill>
                  <a:srgbClr val="000000"/>
                </a:solidFill>
                <a:effectLst/>
                <a:latin typeface="Calibri" panose="020F0502020204030204" pitchFamily="34" charset="0"/>
                <a:cs typeface="Calibri" panose="020F0502020204030204" pitchFamily="34" charset="0"/>
              </a:rPr>
              <a:t>th</a:t>
            </a:r>
            <a:r>
              <a:rPr lang="en-US" sz="2000" b="0" i="0" dirty="0">
                <a:solidFill>
                  <a:srgbClr val="000000"/>
                </a:solidFill>
                <a:effectLst/>
                <a:latin typeface="Calibri" panose="020F0502020204030204" pitchFamily="34" charset="0"/>
                <a:cs typeface="Calibri" panose="020F0502020204030204" pitchFamily="34" charset="0"/>
              </a:rPr>
              <a:t> leading cause of death among people 55 to 64 years of age</a:t>
            </a:r>
          </a:p>
          <a:p>
            <a:pPr marL="0" indent="0">
              <a:buNone/>
            </a:pPr>
            <a:endParaRPr lang="en-US" dirty="0"/>
          </a:p>
        </p:txBody>
      </p:sp>
    </p:spTree>
    <p:extLst>
      <p:ext uri="{BB962C8B-B14F-4D97-AF65-F5344CB8AC3E}">
        <p14:creationId xmlns:p14="http://schemas.microsoft.com/office/powerpoint/2010/main" val="3906032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102B-8AB8-63D9-BEAF-4C7053E67B7D}"/>
              </a:ext>
            </a:extLst>
          </p:cNvPr>
          <p:cNvSpPr>
            <a:spLocks noGrp="1"/>
          </p:cNvSpPr>
          <p:nvPr>
            <p:ph type="title"/>
          </p:nvPr>
        </p:nvSpPr>
        <p:spPr>
          <a:xfrm>
            <a:off x="331746" y="754575"/>
            <a:ext cx="9236700" cy="1188950"/>
          </a:xfrm>
        </p:spPr>
        <p:txBody>
          <a:bodyPr anchor="b">
            <a:normAutofit fontScale="90000"/>
          </a:bodyPr>
          <a:lstStyle/>
          <a:p>
            <a:r>
              <a:rPr lang="en-US" sz="2600" b="1" dirty="0"/>
              <a:t>Perception Survey Summary Purdue Northwest, Northwest Indiana Business Roundtable and Construction Advancement Foundation</a:t>
            </a:r>
          </a:p>
        </p:txBody>
      </p:sp>
      <p:sp>
        <p:nvSpPr>
          <p:cNvPr id="3" name="Content Placeholder 2">
            <a:extLst>
              <a:ext uri="{FF2B5EF4-FFF2-40B4-BE49-F238E27FC236}">
                <a16:creationId xmlns:a16="http://schemas.microsoft.com/office/drawing/2014/main" id="{BDA4153B-1A61-E73D-3842-77086C34949F}"/>
              </a:ext>
            </a:extLst>
          </p:cNvPr>
          <p:cNvSpPr>
            <a:spLocks noGrp="1"/>
          </p:cNvSpPr>
          <p:nvPr>
            <p:ph idx="1"/>
          </p:nvPr>
        </p:nvSpPr>
        <p:spPr>
          <a:xfrm>
            <a:off x="331746" y="2241292"/>
            <a:ext cx="9585252" cy="3435531"/>
          </a:xfrm>
        </p:spPr>
        <p:txBody>
          <a:bodyPr anchor="ctr">
            <a:normAutofit fontScale="77500" lnSpcReduction="20000"/>
          </a:bodyPr>
          <a:lstStyle/>
          <a:p>
            <a:pPr marL="0" marR="0">
              <a:spcBef>
                <a:spcPts val="0"/>
              </a:spcBef>
              <a:spcAft>
                <a:spcPts val="800"/>
              </a:spcAft>
            </a:pPr>
            <a:r>
              <a:rPr lang="en-US" sz="2600" b="1" dirty="0">
                <a:effectLst/>
                <a:latin typeface="Calibri" panose="020F0502020204030204" pitchFamily="34" charset="0"/>
                <a:ea typeface="Yu Mincho" panose="020B0400000000000000" pitchFamily="18" charset="-128"/>
                <a:cs typeface="Times New Roman" panose="02020603050405020304" pitchFamily="18" charset="0"/>
              </a:rPr>
              <a:t>Survey result for businesses</a:t>
            </a:r>
            <a:endParaRPr lang="en-US" sz="2600" dirty="0">
              <a:effectLst/>
              <a:latin typeface="Calibri" panose="020F0502020204030204" pitchFamily="34" charset="0"/>
              <a:ea typeface="Yu Mincho" panose="020B0400000000000000" pitchFamily="18" charset="-128"/>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Yu Mincho" panose="020B0400000000000000" pitchFamily="18" charset="-128"/>
                <a:cs typeface="Times New Roman" panose="02020603050405020304" pitchFamily="18" charset="0"/>
              </a:rPr>
              <a:t>Employers believe suicide prevention is important however, they are unsure how to address with workers</a:t>
            </a: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Yu Mincho" panose="020B0400000000000000" pitchFamily="18" charset="-128"/>
                <a:cs typeface="Times New Roman" panose="02020603050405020304" pitchFamily="18" charset="0"/>
              </a:rPr>
              <a:t>Employers report they need to do more on suicide prevention </a:t>
            </a: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Yu Mincho" panose="020B0400000000000000" pitchFamily="18" charset="-128"/>
                <a:cs typeface="Times New Roman" panose="02020603050405020304" pitchFamily="18" charset="0"/>
              </a:rPr>
              <a:t>Employers do not have program targeting suicide prevention</a:t>
            </a:r>
          </a:p>
          <a:p>
            <a:pPr marL="342900" marR="0" lvl="0" indent="-342900">
              <a:spcBef>
                <a:spcPts val="0"/>
              </a:spcBef>
              <a:spcAft>
                <a:spcPts val="800"/>
              </a:spcAft>
              <a:buFont typeface="Calibri" panose="020F0502020204030204" pitchFamily="34" charset="0"/>
              <a:buChar char="-"/>
            </a:pPr>
            <a:r>
              <a:rPr lang="en-US" sz="2600" dirty="0">
                <a:effectLst/>
                <a:latin typeface="Calibri" panose="020F0502020204030204" pitchFamily="34" charset="0"/>
                <a:ea typeface="Yu Mincho" panose="020B0400000000000000" pitchFamily="18" charset="-128"/>
                <a:cs typeface="Times New Roman" panose="02020603050405020304" pitchFamily="18" charset="0"/>
              </a:rPr>
              <a:t>Employers believe employees will not come seek suicide assistance</a:t>
            </a:r>
          </a:p>
          <a:p>
            <a:pPr marL="0" marR="0">
              <a:spcBef>
                <a:spcPts val="0"/>
              </a:spcBef>
              <a:spcAft>
                <a:spcPts val="800"/>
              </a:spcAft>
            </a:pPr>
            <a:r>
              <a:rPr lang="en-US" sz="2600" b="1" dirty="0">
                <a:effectLst/>
                <a:latin typeface="Calibri" panose="020F0502020204030204" pitchFamily="34" charset="0"/>
                <a:ea typeface="Yu Mincho" panose="02020400000000000000" pitchFamily="18" charset="-128"/>
                <a:cs typeface="Times New Roman" panose="02020603050405020304" pitchFamily="18" charset="0"/>
              </a:rPr>
              <a:t>Survey results for workers</a:t>
            </a:r>
            <a:endParaRPr lang="en-US" sz="26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Yu Mincho" panose="02020400000000000000" pitchFamily="18" charset="-128"/>
                <a:cs typeface="Times New Roman" panose="02020603050405020304" pitchFamily="18" charset="0"/>
              </a:rPr>
              <a:t>Workers don't think suicide is an issue at workplace</a:t>
            </a:r>
          </a:p>
          <a:p>
            <a:pPr marL="342900" marR="0" lvl="0" indent="-342900">
              <a:spcBef>
                <a:spcPts val="0"/>
              </a:spcBef>
              <a:spcAft>
                <a:spcPts val="800"/>
              </a:spcAft>
              <a:buFont typeface="Calibri" panose="020F0502020204030204" pitchFamily="34" charset="0"/>
              <a:buChar char="-"/>
            </a:pPr>
            <a:r>
              <a:rPr lang="en-US" sz="2600" dirty="0">
                <a:effectLst/>
                <a:latin typeface="Calibri" panose="020F0502020204030204" pitchFamily="34" charset="0"/>
                <a:ea typeface="Yu Mincho" panose="02020400000000000000" pitchFamily="18" charset="-128"/>
                <a:cs typeface="Times New Roman" panose="02020603050405020304" pitchFamily="18" charset="0"/>
              </a:rPr>
              <a:t>Workers are not exposed to suicide issues during apprenticeship period</a:t>
            </a:r>
          </a:p>
          <a:p>
            <a:pPr>
              <a:spcBef>
                <a:spcPts val="0"/>
              </a:spcBef>
              <a:spcAft>
                <a:spcPts val="800"/>
              </a:spcAft>
              <a:buFont typeface="Calibri" panose="020F0502020204030204" pitchFamily="34" charset="0"/>
              <a:buChar char="-"/>
            </a:pPr>
            <a:r>
              <a:rPr lang="en-US" sz="2600" dirty="0">
                <a:latin typeface="Calibri" panose="020F0502020204030204" pitchFamily="34" charset="0"/>
                <a:ea typeface="Yu Mincho" panose="02020400000000000000" pitchFamily="18" charset="-128"/>
                <a:cs typeface="Times New Roman" panose="02020603050405020304" pitchFamily="18" charset="0"/>
              </a:rPr>
              <a:t>Workers are not aware of suicide prevention resources</a:t>
            </a:r>
          </a:p>
          <a:p>
            <a:pPr marL="342900" marR="0" lvl="0" indent="-342900">
              <a:spcBef>
                <a:spcPts val="0"/>
              </a:spcBef>
              <a:spcAft>
                <a:spcPts val="800"/>
              </a:spcAft>
              <a:buFont typeface="Calibri" panose="020F0502020204030204" pitchFamily="34" charset="0"/>
              <a:buChar char="-"/>
            </a:pPr>
            <a:r>
              <a:rPr lang="en-US" sz="2600" dirty="0">
                <a:latin typeface="Calibri" panose="020F0502020204030204" pitchFamily="34" charset="0"/>
                <a:ea typeface="Yu Mincho" panose="02020400000000000000" pitchFamily="18" charset="-128"/>
                <a:cs typeface="Times New Roman" panose="02020603050405020304" pitchFamily="18" charset="0"/>
              </a:rPr>
              <a:t>Workers do not want to discuss suicide related topics with supervisors</a:t>
            </a:r>
            <a:endParaRPr lang="en-US" sz="26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sz="1900" dirty="0"/>
          </a:p>
        </p:txBody>
      </p:sp>
    </p:spTree>
    <p:extLst>
      <p:ext uri="{BB962C8B-B14F-4D97-AF65-F5344CB8AC3E}">
        <p14:creationId xmlns:p14="http://schemas.microsoft.com/office/powerpoint/2010/main" val="59224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4ED1-5D05-8DD2-96D6-14D98E45DB31}"/>
              </a:ext>
            </a:extLst>
          </p:cNvPr>
          <p:cNvSpPr>
            <a:spLocks noGrp="1"/>
          </p:cNvSpPr>
          <p:nvPr>
            <p:ph type="title"/>
          </p:nvPr>
        </p:nvSpPr>
        <p:spPr>
          <a:xfrm>
            <a:off x="471341" y="500062"/>
            <a:ext cx="8964890" cy="1325563"/>
          </a:xfrm>
        </p:spPr>
        <p:txBody>
          <a:bodyPr>
            <a:normAutofit fontScale="90000"/>
          </a:bodyPr>
          <a:lstStyle/>
          <a:p>
            <a:br>
              <a:rPr lang="en-US" sz="1800" b="0" i="0" u="none" strike="noStrike" baseline="0" dirty="0">
                <a:solidFill>
                  <a:srgbClr val="000000"/>
                </a:solidFill>
                <a:latin typeface="Arial" panose="020B0604020202020204" pitchFamily="34" charset="0"/>
              </a:rPr>
            </a:br>
            <a:r>
              <a:rPr lang="en-US" sz="3200" b="1" i="0" u="none" strike="noStrike" baseline="0" dirty="0">
                <a:latin typeface="Arial" panose="020B0604020202020204" pitchFamily="34" charset="0"/>
              </a:rPr>
              <a:t>The Construction Industry is at High Risk for Suicide </a:t>
            </a:r>
            <a:endParaRPr lang="en-US" sz="3200" dirty="0"/>
          </a:p>
        </p:txBody>
      </p:sp>
      <p:sp>
        <p:nvSpPr>
          <p:cNvPr id="3" name="Content Placeholder 2">
            <a:extLst>
              <a:ext uri="{FF2B5EF4-FFF2-40B4-BE49-F238E27FC236}">
                <a16:creationId xmlns:a16="http://schemas.microsoft.com/office/drawing/2014/main" id="{C621B739-0FBA-2D2E-5ECD-2C26CA218F29}"/>
              </a:ext>
            </a:extLst>
          </p:cNvPr>
          <p:cNvSpPr>
            <a:spLocks noGrp="1"/>
          </p:cNvSpPr>
          <p:nvPr>
            <p:ph sz="half" idx="1"/>
          </p:nvPr>
        </p:nvSpPr>
        <p:spPr>
          <a:xfrm>
            <a:off x="602923" y="1825625"/>
            <a:ext cx="8701726" cy="4351338"/>
          </a:xfrm>
        </p:spPr>
        <p:txBody>
          <a:bodyPr>
            <a:normAutofit/>
          </a:bodyPr>
          <a:lstStyle/>
          <a:p>
            <a:pPr algn="l"/>
            <a:endParaRPr lang="en-US" sz="1800" b="0" i="0" u="none" strike="noStrike" baseline="0" dirty="0">
              <a:solidFill>
                <a:srgbClr val="000000"/>
              </a:solidFill>
              <a:latin typeface="Arial" panose="020B0604020202020204" pitchFamily="34" charset="0"/>
            </a:endParaRPr>
          </a:p>
          <a:p>
            <a:r>
              <a:rPr lang="en-US" sz="2400" b="0" i="0" u="none" strike="noStrike" baseline="0" dirty="0">
                <a:solidFill>
                  <a:srgbClr val="000000"/>
                </a:solidFill>
                <a:latin typeface="Calibri" panose="020F0502020204030204" pitchFamily="34" charset="0"/>
                <a:cs typeface="Calibri" panose="020F0502020204030204" pitchFamily="34" charset="0"/>
              </a:rPr>
              <a:t>Each year, self-inflicted injury accounts for 836,000 emergency department visits </a:t>
            </a:r>
          </a:p>
          <a:p>
            <a:r>
              <a:rPr lang="en-US" sz="2400" b="0" i="0" u="none" strike="noStrike" baseline="0" dirty="0">
                <a:solidFill>
                  <a:srgbClr val="000000"/>
                </a:solidFill>
                <a:latin typeface="Calibri" panose="020F0502020204030204" pitchFamily="34" charset="0"/>
                <a:cs typeface="Calibri" panose="020F0502020204030204" pitchFamily="34" charset="0"/>
              </a:rPr>
              <a:t>More people die from suicide than from motor vehicle crashes</a:t>
            </a:r>
          </a:p>
          <a:p>
            <a:r>
              <a:rPr lang="en-US" sz="2400" b="0" i="0" u="none" strike="noStrike" baseline="0" dirty="0">
                <a:solidFill>
                  <a:srgbClr val="000000"/>
                </a:solidFill>
                <a:latin typeface="Calibri" panose="020F0502020204030204" pitchFamily="34" charset="0"/>
                <a:cs typeface="Calibri" panose="020F0502020204030204" pitchFamily="34" charset="0"/>
              </a:rPr>
              <a:t>Men in high skill and high stakes occupations (i.e. supervisors of heavy construction equipment) are almost 1.5 times more likely to die by suicide  </a:t>
            </a:r>
          </a:p>
          <a:p>
            <a:r>
              <a:rPr lang="en-US" sz="2400" b="0" i="0" u="none" strike="noStrike" baseline="0" dirty="0">
                <a:solidFill>
                  <a:srgbClr val="000000"/>
                </a:solidFill>
                <a:latin typeface="Calibri" panose="020F0502020204030204" pitchFamily="34" charset="0"/>
                <a:cs typeface="Calibri" panose="020F0502020204030204" pitchFamily="34" charset="0"/>
              </a:rPr>
              <a:t>People in occupations requiring no education after high school are more at risk for suicide </a:t>
            </a:r>
          </a:p>
          <a:p>
            <a:endParaRPr lang="en-US" dirty="0"/>
          </a:p>
        </p:txBody>
      </p:sp>
    </p:spTree>
    <p:extLst>
      <p:ext uri="{BB962C8B-B14F-4D97-AF65-F5344CB8AC3E}">
        <p14:creationId xmlns:p14="http://schemas.microsoft.com/office/powerpoint/2010/main" val="151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7AE89-F53B-4C2C-D770-EFF7D274B0E6}"/>
              </a:ext>
            </a:extLst>
          </p:cNvPr>
          <p:cNvSpPr>
            <a:spLocks noGrp="1"/>
          </p:cNvSpPr>
          <p:nvPr>
            <p:ph type="title"/>
          </p:nvPr>
        </p:nvSpPr>
        <p:spPr/>
        <p:txBody>
          <a:bodyPr>
            <a:normAutofit fontScale="90000"/>
          </a:bodyPr>
          <a:lstStyle/>
          <a:p>
            <a:r>
              <a:rPr lang="en-US" sz="4400" b="1" i="0" u="none" strike="noStrike" baseline="0" dirty="0">
                <a:latin typeface="Arial" panose="020B0604020202020204" pitchFamily="34" charset="0"/>
              </a:rPr>
              <a:t>Construction Industry Statistics </a:t>
            </a:r>
            <a:br>
              <a:rPr lang="en-US" sz="4400" b="0" i="0" u="none" strike="noStrike" baseline="0" dirty="0">
                <a:solidFill>
                  <a:srgbClr val="750606"/>
                </a:solidFill>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49A5A06-477B-1EB9-C41C-268F07C73EFD}"/>
              </a:ext>
            </a:extLst>
          </p:cNvPr>
          <p:cNvSpPr>
            <a:spLocks noGrp="1"/>
          </p:cNvSpPr>
          <p:nvPr>
            <p:ph idx="1"/>
          </p:nvPr>
        </p:nvSpPr>
        <p:spPr>
          <a:xfrm>
            <a:off x="790456" y="1488614"/>
            <a:ext cx="8596668" cy="2621474"/>
          </a:xfrm>
        </p:spPr>
        <p:txBody>
          <a:bodyPr>
            <a:normAutofit fontScale="92500" lnSpcReduction="10000"/>
          </a:bodyPr>
          <a:lstStyle/>
          <a:p>
            <a:r>
              <a:rPr lang="en-US" sz="2400" b="1" i="0" u="none" strike="noStrike" baseline="0" dirty="0">
                <a:solidFill>
                  <a:srgbClr val="000000"/>
                </a:solidFill>
                <a:latin typeface="Calibri" panose="020F0502020204030204" pitchFamily="34" charset="0"/>
                <a:cs typeface="Calibri" panose="020F0502020204030204" pitchFamily="34" charset="0"/>
              </a:rPr>
              <a:t>Men out-pace women four to one in suicide deaths </a:t>
            </a:r>
            <a:r>
              <a:rPr lang="en-US" sz="2400" b="0" i="0" u="none" strike="noStrike" baseline="0" dirty="0">
                <a:solidFill>
                  <a:srgbClr val="000000"/>
                </a:solidFill>
                <a:latin typeface="Calibri" panose="020F0502020204030204" pitchFamily="34" charset="0"/>
                <a:cs typeface="Calibri" panose="020F0502020204030204" pitchFamily="34" charset="0"/>
              </a:rPr>
              <a:t>and white working-age men have the highest suicide rates. However, </a:t>
            </a:r>
            <a:r>
              <a:rPr lang="en-US" sz="2400" b="1" i="0" u="none" strike="noStrike" baseline="0" dirty="0">
                <a:solidFill>
                  <a:srgbClr val="000000"/>
                </a:solidFill>
                <a:latin typeface="Calibri" panose="020F0502020204030204" pitchFamily="34" charset="0"/>
                <a:cs typeface="Calibri" panose="020F0502020204030204" pitchFamily="34" charset="0"/>
              </a:rPr>
              <a:t>among women</a:t>
            </a:r>
            <a:r>
              <a:rPr lang="en-US" sz="2400" b="0" i="0" u="none" strike="noStrike" baseline="0" dirty="0">
                <a:solidFill>
                  <a:srgbClr val="000000"/>
                </a:solidFill>
                <a:latin typeface="Calibri" panose="020F0502020204030204" pitchFamily="34" charset="0"/>
                <a:cs typeface="Calibri" panose="020F0502020204030204" pitchFamily="34" charset="0"/>
              </a:rPr>
              <a:t>, workers with the </a:t>
            </a:r>
            <a:r>
              <a:rPr lang="en-US" sz="2400" b="1" i="0" u="none" strike="noStrike" baseline="0" dirty="0">
                <a:solidFill>
                  <a:srgbClr val="000000"/>
                </a:solidFill>
                <a:latin typeface="Calibri" panose="020F0502020204030204" pitchFamily="34" charset="0"/>
                <a:cs typeface="Calibri" panose="020F0502020204030204" pitchFamily="34" charset="0"/>
              </a:rPr>
              <a:t>highest suicide rates were in construction and extraction </a:t>
            </a:r>
            <a:r>
              <a:rPr lang="en-US" sz="2400" b="0" i="0" u="none" strike="noStrike" baseline="0" dirty="0">
                <a:solidFill>
                  <a:srgbClr val="000000"/>
                </a:solidFill>
                <a:latin typeface="Calibri" panose="020F0502020204030204" pitchFamily="34" charset="0"/>
                <a:cs typeface="Calibri" panose="020F0502020204030204" pitchFamily="34" charset="0"/>
              </a:rPr>
              <a:t>(134.3 per 100,000). </a:t>
            </a:r>
          </a:p>
          <a:p>
            <a:pPr algn="l"/>
            <a:r>
              <a:rPr lang="en-US" sz="2400" b="0" i="0" u="none" strike="noStrike" baseline="0" dirty="0">
                <a:solidFill>
                  <a:srgbClr val="000000"/>
                </a:solidFill>
                <a:latin typeface="Calibri" panose="020F0502020204030204" pitchFamily="34" charset="0"/>
                <a:cs typeface="Calibri" panose="020F0502020204030204" pitchFamily="34" charset="0"/>
              </a:rPr>
              <a:t>The </a:t>
            </a:r>
            <a:r>
              <a:rPr lang="en-US" sz="2400" b="1" i="0" u="none" strike="noStrike" baseline="0" dirty="0">
                <a:solidFill>
                  <a:srgbClr val="000000"/>
                </a:solidFill>
                <a:latin typeface="Calibri" panose="020F0502020204030204" pitchFamily="34" charset="0"/>
                <a:cs typeface="Calibri" panose="020F0502020204030204" pitchFamily="34" charset="0"/>
              </a:rPr>
              <a:t>construction industry </a:t>
            </a:r>
            <a:r>
              <a:rPr lang="en-US" sz="2400" b="0" i="0" u="none" strike="noStrike" baseline="0" dirty="0">
                <a:solidFill>
                  <a:srgbClr val="000000"/>
                </a:solidFill>
                <a:latin typeface="Calibri" panose="020F0502020204030204" pitchFamily="34" charset="0"/>
                <a:cs typeface="Calibri" panose="020F0502020204030204" pitchFamily="34" charset="0"/>
              </a:rPr>
              <a:t>is in the </a:t>
            </a:r>
            <a:r>
              <a:rPr lang="en-US" sz="2400" b="1" i="0" u="none" strike="noStrike" baseline="0" dirty="0">
                <a:solidFill>
                  <a:srgbClr val="000000"/>
                </a:solidFill>
                <a:latin typeface="Calibri" panose="020F0502020204030204" pitchFamily="34" charset="0"/>
                <a:cs typeface="Calibri" panose="020F0502020204030204" pitchFamily="34" charset="0"/>
              </a:rPr>
              <a:t>top</a:t>
            </a:r>
            <a:r>
              <a:rPr lang="en-US" sz="2400" dirty="0">
                <a:solidFill>
                  <a:srgbClr val="000000"/>
                </a:solidFill>
                <a:latin typeface="Calibri" panose="020F0502020204030204" pitchFamily="34" charset="0"/>
                <a:cs typeface="Calibri" panose="020F0502020204030204" pitchFamily="34" charset="0"/>
              </a:rPr>
              <a:t> </a:t>
            </a:r>
            <a:r>
              <a:rPr lang="en-US" sz="2400" b="1" i="0" u="none" strike="noStrike" baseline="0" dirty="0">
                <a:latin typeface="Calibri" panose="020F0502020204030204" pitchFamily="34" charset="0"/>
                <a:cs typeface="Calibri" panose="020F0502020204030204" pitchFamily="34" charset="0"/>
              </a:rPr>
              <a:t>nine </a:t>
            </a:r>
            <a:r>
              <a:rPr lang="en-US" sz="2400" b="0" i="0" u="none" strike="noStrike" baseline="0" dirty="0">
                <a:latin typeface="Calibri" panose="020F0502020204030204" pitchFamily="34" charset="0"/>
                <a:cs typeface="Calibri" panose="020F0502020204030204" pitchFamily="34" charset="0"/>
              </a:rPr>
              <a:t>occupations </a:t>
            </a:r>
            <a:r>
              <a:rPr lang="en-US" sz="2400" b="1" i="0" u="none" strike="noStrike" baseline="0" dirty="0">
                <a:latin typeface="Calibri" panose="020F0502020204030204" pitchFamily="34" charset="0"/>
                <a:cs typeface="Calibri" panose="020F0502020204030204" pitchFamily="34" charset="0"/>
              </a:rPr>
              <a:t>at risk for suicide</a:t>
            </a:r>
            <a:r>
              <a:rPr lang="en-US" sz="2400" b="0" i="0" u="none" strike="noStrike" baseline="0" dirty="0">
                <a:latin typeface="Calibri" panose="020F0502020204030204" pitchFamily="34" charset="0"/>
                <a:cs typeface="Calibri" panose="020F0502020204030204" pitchFamily="34" charset="0"/>
              </a:rPr>
              <a:t>. </a:t>
            </a:r>
          </a:p>
          <a:p>
            <a:pPr marL="0" indent="0">
              <a:buNone/>
            </a:pPr>
            <a:r>
              <a:rPr lang="en-US" sz="2800" b="1" i="0" u="none" strike="noStrike" baseline="0" dirty="0">
                <a:solidFill>
                  <a:srgbClr val="000000"/>
                </a:solidFill>
                <a:latin typeface="Arial" panose="020B0604020202020204" pitchFamily="34" charset="0"/>
              </a:rPr>
              <a:t> </a:t>
            </a:r>
            <a:endParaRPr lang="en-US" sz="2800" b="0" i="0" u="none" strike="noStrike" baseline="0"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337572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8FDD-0122-AA14-A09F-D0CCC8676C60}"/>
              </a:ext>
            </a:extLst>
          </p:cNvPr>
          <p:cNvSpPr>
            <a:spLocks noGrp="1"/>
          </p:cNvSpPr>
          <p:nvPr>
            <p:ph type="title"/>
          </p:nvPr>
        </p:nvSpPr>
        <p:spPr/>
        <p:txBody>
          <a:bodyPr>
            <a:normAutofit fontScale="90000"/>
          </a:bodyPr>
          <a:lstStyle/>
          <a:p>
            <a:r>
              <a:rPr lang="en-US" sz="4600" b="1" dirty="0"/>
              <a:t>Why are suicide rates high in construction?</a:t>
            </a:r>
          </a:p>
        </p:txBody>
      </p:sp>
      <p:sp>
        <p:nvSpPr>
          <p:cNvPr id="3" name="Content Placeholder 2">
            <a:extLst>
              <a:ext uri="{FF2B5EF4-FFF2-40B4-BE49-F238E27FC236}">
                <a16:creationId xmlns:a16="http://schemas.microsoft.com/office/drawing/2014/main" id="{222A95AC-4567-E17C-ABCD-7B923D0F8074}"/>
              </a:ext>
            </a:extLst>
          </p:cNvPr>
          <p:cNvSpPr>
            <a:spLocks noGrp="1"/>
          </p:cNvSpPr>
          <p:nvPr>
            <p:ph idx="1"/>
          </p:nvPr>
        </p:nvSpPr>
        <p:spPr>
          <a:xfrm>
            <a:off x="677334" y="2055042"/>
            <a:ext cx="10676466" cy="4145965"/>
          </a:xfrm>
        </p:spPr>
        <p:txBody>
          <a:bodyPr>
            <a:normAutofit fontScale="92500" lnSpcReduction="10000"/>
          </a:bodyPr>
          <a:lstStyle/>
          <a:p>
            <a:r>
              <a:rPr lang="en-US" sz="2000" b="1" i="0" u="none" strike="noStrike" baseline="0" dirty="0">
                <a:latin typeface="Calibri" panose="020F0502020204030204" pitchFamily="34" charset="0"/>
                <a:cs typeface="Calibri" panose="020F0502020204030204" pitchFamily="34" charset="0"/>
              </a:rPr>
              <a:t>Male dominated industry</a:t>
            </a:r>
          </a:p>
          <a:p>
            <a:r>
              <a:rPr lang="en-US" sz="2000" b="1" i="0" u="none" strike="noStrike" baseline="0" dirty="0">
                <a:latin typeface="Calibri" panose="020F0502020204030204" pitchFamily="34" charset="0"/>
                <a:cs typeface="Calibri" panose="020F0502020204030204" pitchFamily="34" charset="0"/>
              </a:rPr>
              <a:t>Strength, determination, grit –the same traits that can be a barrier to asking for help for mental health concerns</a:t>
            </a:r>
          </a:p>
          <a:p>
            <a:r>
              <a:rPr lang="en-US" sz="2000" b="1" i="0" u="none" strike="noStrike" baseline="0" dirty="0">
                <a:latin typeface="Calibri" panose="020F0502020204030204" pitchFamily="34" charset="0"/>
                <a:cs typeface="Calibri" panose="020F0502020204030204" pitchFamily="34" charset="0"/>
              </a:rPr>
              <a:t>Access to lethal means – firearms, tall places, pills </a:t>
            </a:r>
          </a:p>
          <a:p>
            <a:r>
              <a:rPr lang="en-US" sz="2000" b="1" i="0" u="none" strike="noStrike" baseline="0" dirty="0">
                <a:latin typeface="Calibri" panose="020F0502020204030204" pitchFamily="34" charset="0"/>
                <a:cs typeface="Calibri" panose="020F0502020204030204" pitchFamily="34" charset="0"/>
              </a:rPr>
              <a:t>Chronic pain from hard, physical labor</a:t>
            </a:r>
          </a:p>
          <a:p>
            <a:r>
              <a:rPr lang="en-US" sz="2000" b="1" i="0" u="none" strike="noStrike" baseline="0" dirty="0">
                <a:latin typeface="Calibri" panose="020F0502020204030204" pitchFamily="34" charset="0"/>
                <a:cs typeface="Calibri" panose="020F0502020204030204" pitchFamily="34" charset="0"/>
              </a:rPr>
              <a:t>Higher rates of drug and alcohol abuse</a:t>
            </a:r>
          </a:p>
          <a:p>
            <a:r>
              <a:rPr lang="en-US" sz="2000" b="1" i="0" u="none" strike="noStrike" baseline="0" dirty="0">
                <a:latin typeface="Calibri" panose="020F0502020204030204" pitchFamily="34" charset="0"/>
                <a:cs typeface="Calibri" panose="020F0502020204030204" pitchFamily="34" charset="0"/>
              </a:rPr>
              <a:t>Shift work or non-traditional hours, sleep disruption, and depression</a:t>
            </a:r>
          </a:p>
          <a:p>
            <a:r>
              <a:rPr lang="en-US" sz="2000" b="1" i="0" u="none" strike="noStrike" baseline="0" dirty="0">
                <a:latin typeface="Calibri" panose="020F0502020204030204" pitchFamily="34" charset="0"/>
                <a:cs typeface="Calibri" panose="020F0502020204030204" pitchFamily="34" charset="0"/>
              </a:rPr>
              <a:t>Financial stress; no work no pay, lack of paid leave</a:t>
            </a:r>
          </a:p>
          <a:p>
            <a:r>
              <a:rPr lang="en-US" sz="2000" b="1" i="0" u="none" strike="noStrike" baseline="0" dirty="0">
                <a:latin typeface="Calibri" panose="020F0502020204030204" pitchFamily="34" charset="0"/>
                <a:cs typeface="Calibri" panose="020F0502020204030204" pitchFamily="34" charset="0"/>
              </a:rPr>
              <a:t>Time away from families, relationship stress, lack of support</a:t>
            </a:r>
          </a:p>
          <a:p>
            <a:r>
              <a:rPr lang="en-US" sz="2000" b="1" i="0" u="none" strike="noStrike" baseline="0" dirty="0">
                <a:latin typeface="Calibri" panose="020F0502020204030204" pitchFamily="34" charset="0"/>
                <a:cs typeface="Calibri" panose="020F0502020204030204" pitchFamily="34" charset="0"/>
              </a:rPr>
              <a:t>Multi-employer work structure</a:t>
            </a:r>
          </a:p>
          <a:p>
            <a:r>
              <a:rPr lang="en-US" sz="2000" b="1" i="0" u="none" strike="noStrike" baseline="0" dirty="0">
                <a:latin typeface="Calibri" panose="020F0502020204030204" pitchFamily="34" charset="0"/>
                <a:cs typeface="Calibri" panose="020F0502020204030204" pitchFamily="34" charset="0"/>
              </a:rPr>
              <a:t>Competitive and high-pressure work environment </a:t>
            </a:r>
          </a:p>
          <a:p>
            <a:endParaRPr lang="en-US" sz="2000" b="0" i="0" u="none" strike="noStrike" baseline="0" dirty="0">
              <a:latin typeface="Century Gothic" panose="020B0502020202020204" pitchFamily="34" charset="0"/>
            </a:endParaRPr>
          </a:p>
          <a:p>
            <a:endParaRPr lang="en-US" sz="2000" dirty="0"/>
          </a:p>
        </p:txBody>
      </p:sp>
      <p:sp>
        <p:nvSpPr>
          <p:cNvPr id="4" name="AutoShape 2">
            <a:extLst>
              <a:ext uri="{FF2B5EF4-FFF2-40B4-BE49-F238E27FC236}">
                <a16:creationId xmlns:a16="http://schemas.microsoft.com/office/drawing/2014/main" id="{DF811844-8ACF-2546-18E9-D0F5D6339F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a:extLst>
              <a:ext uri="{FF2B5EF4-FFF2-40B4-BE49-F238E27FC236}">
                <a16:creationId xmlns:a16="http://schemas.microsoft.com/office/drawing/2014/main" id="{79B9FD20-ADEF-BFB9-920F-F312817A830F}"/>
              </a:ext>
            </a:extLst>
          </p:cNvPr>
          <p:cNvSpPr>
            <a:spLocks noChangeAspect="1" noChangeArrowheads="1"/>
          </p:cNvSpPr>
          <p:nvPr/>
        </p:nvSpPr>
        <p:spPr bwMode="auto">
          <a:xfrm>
            <a:off x="6096000" y="34486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9252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359A9-25B5-2F57-2300-FD0C292F0C8F}"/>
              </a:ext>
            </a:extLst>
          </p:cNvPr>
          <p:cNvSpPr>
            <a:spLocks noGrp="1"/>
          </p:cNvSpPr>
          <p:nvPr>
            <p:ph type="title"/>
          </p:nvPr>
        </p:nvSpPr>
        <p:spPr>
          <a:xfrm>
            <a:off x="6090445" y="609600"/>
            <a:ext cx="3183556" cy="1320800"/>
          </a:xfrm>
        </p:spPr>
        <p:txBody>
          <a:bodyPr anchor="ctr">
            <a:normAutofit/>
          </a:bodyPr>
          <a:lstStyle/>
          <a:p>
            <a:pPr>
              <a:lnSpc>
                <a:spcPct val="90000"/>
              </a:lnSpc>
            </a:pPr>
            <a:r>
              <a:rPr lang="en-US" sz="3100" b="1"/>
              <a:t>Mental Health in Construction</a:t>
            </a:r>
          </a:p>
        </p:txBody>
      </p:sp>
      <p:sp>
        <p:nvSpPr>
          <p:cNvPr id="3" name="Content Placeholder 2">
            <a:extLst>
              <a:ext uri="{FF2B5EF4-FFF2-40B4-BE49-F238E27FC236}">
                <a16:creationId xmlns:a16="http://schemas.microsoft.com/office/drawing/2014/main" id="{47F63869-F920-2C27-79CC-357100998827}"/>
              </a:ext>
            </a:extLst>
          </p:cNvPr>
          <p:cNvSpPr>
            <a:spLocks noGrp="1"/>
          </p:cNvSpPr>
          <p:nvPr>
            <p:ph idx="1"/>
          </p:nvPr>
        </p:nvSpPr>
        <p:spPr>
          <a:xfrm>
            <a:off x="6094410" y="2160589"/>
            <a:ext cx="3176589" cy="3880773"/>
          </a:xfrm>
        </p:spPr>
        <p:txBody>
          <a:bodyPr>
            <a:normAutofit/>
          </a:bodyPr>
          <a:lstStyle/>
          <a:p>
            <a:pPr marR="18130"/>
            <a:r>
              <a:rPr lang="en-US" i="0" u="none" strike="noStrike" baseline="0">
                <a:latin typeface="Calibri" panose="020F0502020204030204" pitchFamily="34" charset="0"/>
              </a:rPr>
              <a:t>Statistically the construction industry ranks highest in reported workers suffering with mental health issues and one of the highest rates of suicide by occupation in the U.S. </a:t>
            </a:r>
          </a:p>
          <a:p>
            <a:pPr marR="28190"/>
            <a:r>
              <a:rPr lang="en-US" i="0" u="none" strike="noStrike" baseline="0">
                <a:latin typeface="Calibri" panose="020F0502020204030204" pitchFamily="34" charset="0"/>
              </a:rPr>
              <a:t>The construction industry demonstrates how differently society views physical and mental health  </a:t>
            </a:r>
          </a:p>
          <a:p>
            <a:pPr marL="0" marR="28190" indent="0">
              <a:buNone/>
            </a:pPr>
            <a:endParaRPr lang="en-US"/>
          </a:p>
        </p:txBody>
      </p:sp>
      <p:pic>
        <p:nvPicPr>
          <p:cNvPr id="5" name="Picture 4">
            <a:extLst>
              <a:ext uri="{FF2B5EF4-FFF2-40B4-BE49-F238E27FC236}">
                <a16:creationId xmlns:a16="http://schemas.microsoft.com/office/drawing/2014/main" id="{9B5918FB-AF54-3655-3E34-C06B39143942}"/>
              </a:ext>
            </a:extLst>
          </p:cNvPr>
          <p:cNvPicPr>
            <a:picLocks noChangeAspect="1"/>
          </p:cNvPicPr>
          <p:nvPr/>
        </p:nvPicPr>
        <p:blipFill>
          <a:blip r:embed="rId3"/>
          <a:stretch>
            <a:fillRect/>
          </a:stretch>
        </p:blipFill>
        <p:spPr>
          <a:xfrm>
            <a:off x="495300" y="168810"/>
            <a:ext cx="5331493" cy="6425333"/>
          </a:xfrm>
          <a:prstGeom prst="rect">
            <a:avLst/>
          </a:prstGeom>
        </p:spPr>
      </p:pic>
    </p:spTree>
    <p:extLst>
      <p:ext uri="{BB962C8B-B14F-4D97-AF65-F5344CB8AC3E}">
        <p14:creationId xmlns:p14="http://schemas.microsoft.com/office/powerpoint/2010/main" val="3554971303"/>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1_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TotalTime>
  <Words>1597</Words>
  <Application>Microsoft Office PowerPoint</Application>
  <PresentationFormat>Widescreen</PresentationFormat>
  <Paragraphs>171</Paragraphs>
  <Slides>29</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ＭＳ Ｐゴシック</vt:lpstr>
      <vt:lpstr>Arial</vt:lpstr>
      <vt:lpstr>Calibri</vt:lpstr>
      <vt:lpstr>Century Gothic</vt:lpstr>
      <vt:lpstr>Open Sans</vt:lpstr>
      <vt:lpstr>Trebuchet MS</vt:lpstr>
      <vt:lpstr>Wingdings</vt:lpstr>
      <vt:lpstr>Wingdings 3</vt:lpstr>
      <vt:lpstr>Facet</vt:lpstr>
      <vt:lpstr>1_Facet</vt:lpstr>
      <vt:lpstr>Mental Health and Suicide in Construction 1 On-Site Hour Worker</vt:lpstr>
      <vt:lpstr>Section 1</vt:lpstr>
      <vt:lpstr>Whats your Perception?</vt:lpstr>
      <vt:lpstr>What do we know about the suicide problem? </vt:lpstr>
      <vt:lpstr>Perception Survey Summary Purdue Northwest, Northwest Indiana Business Roundtable and Construction Advancement Foundation</vt:lpstr>
      <vt:lpstr> The Construction Industry is at High Risk for Suicide </vt:lpstr>
      <vt:lpstr>Construction Industry Statistics  </vt:lpstr>
      <vt:lpstr>Why are suicide rates high in construction?</vt:lpstr>
      <vt:lpstr>Mental Health in Construction</vt:lpstr>
      <vt:lpstr>Section 2</vt:lpstr>
      <vt:lpstr>Suffering in Silence</vt:lpstr>
      <vt:lpstr>Circumstances that increase suicide Risk</vt:lpstr>
      <vt:lpstr>Circumstances that protect against suicide Risk</vt:lpstr>
      <vt:lpstr>Section 3</vt:lpstr>
      <vt:lpstr>What Can we do to help?</vt:lpstr>
      <vt:lpstr>Warning Signs</vt:lpstr>
      <vt:lpstr>Warning Signs cont.</vt:lpstr>
      <vt:lpstr>Start a Conversation….</vt:lpstr>
      <vt:lpstr>Section 4</vt:lpstr>
      <vt:lpstr>How Prepared is your Workplace?</vt:lpstr>
      <vt:lpstr>Protective Factors</vt:lpstr>
      <vt:lpstr>How Prepared is your Workplace (continued)</vt:lpstr>
      <vt:lpstr>Changing Organizational Policies and Culture</vt:lpstr>
      <vt:lpstr>Toolbox Talks?</vt:lpstr>
      <vt:lpstr>Referring Individuals to Help</vt:lpstr>
      <vt:lpstr>Section 5</vt:lpstr>
      <vt:lpstr>Save the Date</vt:lpstr>
      <vt:lpstr>OSHA Rights and Responsibilities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Suicide in Construction</dc:title>
  <dc:creator>Jim Arendas</dc:creator>
  <cp:lastModifiedBy>Jim Arendas</cp:lastModifiedBy>
  <cp:revision>44</cp:revision>
  <dcterms:created xsi:type="dcterms:W3CDTF">2023-09-18T13:36:38Z</dcterms:created>
  <dcterms:modified xsi:type="dcterms:W3CDTF">2024-02-12T14:08:32Z</dcterms:modified>
</cp:coreProperties>
</file>